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omments/comment1.xml" ContentType="application/vnd.openxmlformats-officedocument.presentationml.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omments/comment2.xml" ContentType="application/vnd.openxmlformats-officedocument.presentationml.comment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5" r:id="rId5"/>
  </p:sldMasterIdLst>
  <p:notesMasterIdLst>
    <p:notesMasterId r:id="rId42"/>
  </p:notesMasterIdLst>
  <p:sldIdLst>
    <p:sldId id="273" r:id="rId6"/>
    <p:sldId id="292" r:id="rId7"/>
    <p:sldId id="296" r:id="rId8"/>
    <p:sldId id="276" r:id="rId9"/>
    <p:sldId id="299" r:id="rId10"/>
    <p:sldId id="563" r:id="rId11"/>
    <p:sldId id="564" r:id="rId12"/>
    <p:sldId id="571" r:id="rId13"/>
    <p:sldId id="565" r:id="rId14"/>
    <p:sldId id="297" r:id="rId15"/>
    <p:sldId id="298" r:id="rId16"/>
    <p:sldId id="566" r:id="rId17"/>
    <p:sldId id="577" r:id="rId18"/>
    <p:sldId id="578" r:id="rId19"/>
    <p:sldId id="579" r:id="rId20"/>
    <p:sldId id="568" r:id="rId21"/>
    <p:sldId id="581" r:id="rId22"/>
    <p:sldId id="580" r:id="rId23"/>
    <p:sldId id="293" r:id="rId24"/>
    <p:sldId id="279" r:id="rId25"/>
    <p:sldId id="572" r:id="rId26"/>
    <p:sldId id="583" r:id="rId27"/>
    <p:sldId id="575" r:id="rId28"/>
    <p:sldId id="290" r:id="rId29"/>
    <p:sldId id="294" r:id="rId30"/>
    <p:sldId id="573" r:id="rId31"/>
    <p:sldId id="295" r:id="rId32"/>
    <p:sldId id="281" r:id="rId33"/>
    <p:sldId id="282" r:id="rId34"/>
    <p:sldId id="283" r:id="rId35"/>
    <p:sldId id="567" r:id="rId36"/>
    <p:sldId id="574" r:id="rId37"/>
    <p:sldId id="582" r:id="rId38"/>
    <p:sldId id="277" r:id="rId39"/>
    <p:sldId id="289" r:id="rId40"/>
    <p:sldId id="584"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0A5CEF8-A633-4FFF-BC9D-7163E21AAC4F}">
          <p14:sldIdLst>
            <p14:sldId id="273"/>
            <p14:sldId id="292"/>
            <p14:sldId id="296"/>
            <p14:sldId id="276"/>
            <p14:sldId id="299"/>
            <p14:sldId id="563"/>
            <p14:sldId id="564"/>
            <p14:sldId id="571"/>
            <p14:sldId id="565"/>
            <p14:sldId id="297"/>
            <p14:sldId id="298"/>
            <p14:sldId id="566"/>
            <p14:sldId id="577"/>
            <p14:sldId id="578"/>
            <p14:sldId id="579"/>
            <p14:sldId id="568"/>
            <p14:sldId id="581"/>
            <p14:sldId id="580"/>
            <p14:sldId id="293"/>
            <p14:sldId id="279"/>
            <p14:sldId id="572"/>
            <p14:sldId id="583"/>
            <p14:sldId id="575"/>
            <p14:sldId id="290"/>
            <p14:sldId id="294"/>
            <p14:sldId id="573"/>
            <p14:sldId id="295"/>
            <p14:sldId id="281"/>
            <p14:sldId id="282"/>
            <p14:sldId id="283"/>
            <p14:sldId id="567"/>
            <p14:sldId id="574"/>
            <p14:sldId id="582"/>
            <p14:sldId id="277"/>
            <p14:sldId id="289"/>
            <p14:sldId id="584"/>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tin Roberts" initials="MR" lastIdx="31" clrIdx="0">
    <p:extLst>
      <p:ext uri="{19B8F6BF-5375-455C-9EA6-DF929625EA0E}">
        <p15:presenceInfo xmlns:p15="http://schemas.microsoft.com/office/powerpoint/2012/main" userId="S::Martin.Roberts@prospect.org.uk::809e680c-7cbe-4ca5-8db2-be1c1566646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22490A-0BA9-4DAA-BBF8-33A994944A57}" v="13" dt="2024-10-29T12:32:44.52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55" autoAdjust="0"/>
    <p:restoredTop sz="63385" autoAdjust="0"/>
  </p:normalViewPr>
  <p:slideViewPr>
    <p:cSldViewPr snapToGrid="0">
      <p:cViewPr varScale="1">
        <p:scale>
          <a:sx n="73" d="100"/>
          <a:sy n="73" d="100"/>
        </p:scale>
        <p:origin x="900"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commentAuthors" Target="commentAuthors.xml"/><Relationship Id="rId48" Type="http://schemas.microsoft.com/office/2015/10/relationships/revisionInfo" Target="revisionInfo.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2-07-25T14:37:02.952" idx="9">
    <p:pos x="10" y="10"/>
    <p:text>I thik the smiley face should be bigger and inthe middle of arrow</p:text>
    <p:extLst>
      <p:ext uri="{C676402C-5697-4E1C-873F-D02D1690AC5C}">
        <p15:threadingInfo xmlns:p15="http://schemas.microsoft.com/office/powerpoint/2012/main" timeZoneBias="-6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2-07-25T14:49:01.961" idx="16">
    <p:pos x="10" y="10"/>
    <p:text>There should be two slide after this 1, a slide about using your own website  and one foe=r activity D</p:text>
    <p:extLst>
      <p:ext uri="{C676402C-5697-4E1C-873F-D02D1690AC5C}">
        <p15:threadingInfo xmlns:p15="http://schemas.microsoft.com/office/powerpoint/2012/main" timeZoneBias="-6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15DA62-4405-464B-BF57-F5E50E7D2E39}" type="doc">
      <dgm:prSet loTypeId="urn:microsoft.com/office/officeart/2008/layout/RadialCluster" loCatId="" qsTypeId="urn:microsoft.com/office/officeart/2005/8/quickstyle/simple1" qsCatId="simple" csTypeId="urn:microsoft.com/office/officeart/2005/8/colors/accent1_2" csCatId="accent1" phldr="1"/>
      <dgm:spPr/>
      <dgm:t>
        <a:bodyPr/>
        <a:lstStyle/>
        <a:p>
          <a:endParaRPr lang="en-US"/>
        </a:p>
      </dgm:t>
    </dgm:pt>
    <dgm:pt modelId="{41CE26BE-6F8A-EF4A-9204-432F53FB553E}">
      <dgm:prSet phldrT="[Text]"/>
      <dgm:spPr>
        <a:solidFill>
          <a:schemeClr val="accent4"/>
        </a:solidFill>
        <a:ln>
          <a:noFill/>
        </a:ln>
      </dgm:spPr>
      <dgm:t>
        <a:bodyPr/>
        <a:lstStyle/>
        <a:p>
          <a:r>
            <a:rPr lang="en-US" dirty="0">
              <a:latin typeface="Arial" panose="020B0604020202020204" pitchFamily="34" charset="0"/>
              <a:cs typeface="Arial" panose="020B0604020202020204" pitchFamily="34" charset="0"/>
            </a:rPr>
            <a:t>Branch</a:t>
          </a:r>
        </a:p>
      </dgm:t>
    </dgm:pt>
    <dgm:pt modelId="{D11F89BB-D217-5048-9B14-52CFE7D86F88}" type="parTrans" cxnId="{F7A08F11-FCBC-7F41-A9AD-0FF529C3A75A}">
      <dgm:prSet/>
      <dgm:spPr/>
      <dgm:t>
        <a:bodyPr/>
        <a:lstStyle/>
        <a:p>
          <a:endParaRPr lang="en-US"/>
        </a:p>
      </dgm:t>
    </dgm:pt>
    <dgm:pt modelId="{F2A33954-AF99-834C-827F-ED7345A2E5CE}" type="sibTrans" cxnId="{F7A08F11-FCBC-7F41-A9AD-0FF529C3A75A}">
      <dgm:prSet/>
      <dgm:spPr/>
      <dgm:t>
        <a:bodyPr/>
        <a:lstStyle/>
        <a:p>
          <a:endParaRPr lang="en-US"/>
        </a:p>
      </dgm:t>
    </dgm:pt>
    <dgm:pt modelId="{ABB89D95-93CF-DE4D-9CDA-94B5F0C61D35}">
      <dgm:prSet phldrT="[Text]"/>
      <dgm:spPr>
        <a:solidFill>
          <a:schemeClr val="accent1"/>
        </a:solidFill>
        <a:ln>
          <a:noFill/>
        </a:ln>
      </dgm:spPr>
      <dgm:t>
        <a:bodyPr/>
        <a:lstStyle/>
        <a:p>
          <a:endParaRPr lang="en-US" dirty="0"/>
        </a:p>
      </dgm:t>
    </dgm:pt>
    <dgm:pt modelId="{E757666E-46E8-104E-A427-61604F14C8C0}" type="parTrans" cxnId="{227C3C9D-0DF2-A54C-9CA2-95EC0E31B090}">
      <dgm:prSet/>
      <dgm:spPr>
        <a:ln>
          <a:solidFill>
            <a:schemeClr val="tx1"/>
          </a:solidFill>
        </a:ln>
      </dgm:spPr>
      <dgm:t>
        <a:bodyPr/>
        <a:lstStyle/>
        <a:p>
          <a:endParaRPr lang="en-US"/>
        </a:p>
      </dgm:t>
    </dgm:pt>
    <dgm:pt modelId="{3038624B-00E3-3C46-9CDA-DAF4DCD2767C}" type="sibTrans" cxnId="{227C3C9D-0DF2-A54C-9CA2-95EC0E31B090}">
      <dgm:prSet/>
      <dgm:spPr/>
      <dgm:t>
        <a:bodyPr/>
        <a:lstStyle/>
        <a:p>
          <a:endParaRPr lang="en-US"/>
        </a:p>
      </dgm:t>
    </dgm:pt>
    <dgm:pt modelId="{C89F8BA4-CF26-494D-95B9-90213DEFAE54}">
      <dgm:prSet phldrT="[Text]"/>
      <dgm:spPr>
        <a:solidFill>
          <a:schemeClr val="accent2"/>
        </a:solidFill>
        <a:ln>
          <a:noFill/>
        </a:ln>
      </dgm:spPr>
      <dgm:t>
        <a:bodyPr/>
        <a:lstStyle/>
        <a:p>
          <a:endParaRPr lang="en-US" dirty="0"/>
        </a:p>
      </dgm:t>
    </dgm:pt>
    <dgm:pt modelId="{ADCDA730-E985-3349-AB66-0A848F147953}" type="parTrans" cxnId="{753B417E-7344-2C43-9B9E-F774745FB807}">
      <dgm:prSet/>
      <dgm:spPr>
        <a:ln>
          <a:solidFill>
            <a:schemeClr val="tx1"/>
          </a:solidFill>
        </a:ln>
      </dgm:spPr>
      <dgm:t>
        <a:bodyPr/>
        <a:lstStyle/>
        <a:p>
          <a:endParaRPr lang="en-US"/>
        </a:p>
      </dgm:t>
    </dgm:pt>
    <dgm:pt modelId="{8B38DC2D-9F20-CB41-BF3C-9A1BE2FEA5AB}" type="sibTrans" cxnId="{753B417E-7344-2C43-9B9E-F774745FB807}">
      <dgm:prSet/>
      <dgm:spPr/>
      <dgm:t>
        <a:bodyPr/>
        <a:lstStyle/>
        <a:p>
          <a:endParaRPr lang="en-US"/>
        </a:p>
      </dgm:t>
    </dgm:pt>
    <dgm:pt modelId="{F731C72E-5B8C-514E-B09F-8E8A7FCA8C9E}">
      <dgm:prSet phldrT="[Text]"/>
      <dgm:spPr>
        <a:solidFill>
          <a:schemeClr val="accent3"/>
        </a:solidFill>
        <a:ln>
          <a:noFill/>
        </a:ln>
      </dgm:spPr>
      <dgm:t>
        <a:bodyPr/>
        <a:lstStyle/>
        <a:p>
          <a:endParaRPr lang="en-US" dirty="0"/>
        </a:p>
      </dgm:t>
    </dgm:pt>
    <dgm:pt modelId="{E93DCE03-7D86-8649-9CC2-0F716CAC1A03}" type="parTrans" cxnId="{A66CF593-8203-4144-993D-1E288344A746}">
      <dgm:prSet/>
      <dgm:spPr>
        <a:ln>
          <a:solidFill>
            <a:schemeClr val="tx1"/>
          </a:solidFill>
        </a:ln>
      </dgm:spPr>
      <dgm:t>
        <a:bodyPr/>
        <a:lstStyle/>
        <a:p>
          <a:endParaRPr lang="en-US"/>
        </a:p>
      </dgm:t>
    </dgm:pt>
    <dgm:pt modelId="{9C220060-EF32-8743-B41F-642C3FFDC609}" type="sibTrans" cxnId="{A66CF593-8203-4144-993D-1E288344A746}">
      <dgm:prSet/>
      <dgm:spPr/>
      <dgm:t>
        <a:bodyPr/>
        <a:lstStyle/>
        <a:p>
          <a:endParaRPr lang="en-US"/>
        </a:p>
      </dgm:t>
    </dgm:pt>
    <dgm:pt modelId="{CD1C49BE-1FC9-0C41-BD69-ECDE70E15383}" type="pres">
      <dgm:prSet presAssocID="{B815DA62-4405-464B-BF57-F5E50E7D2E39}" presName="Name0" presStyleCnt="0">
        <dgm:presLayoutVars>
          <dgm:chMax val="1"/>
          <dgm:chPref val="1"/>
          <dgm:dir/>
          <dgm:animOne val="branch"/>
          <dgm:animLvl val="lvl"/>
        </dgm:presLayoutVars>
      </dgm:prSet>
      <dgm:spPr/>
    </dgm:pt>
    <dgm:pt modelId="{2DC86A7B-ACE9-C64D-AA91-0D34CC73A6CA}" type="pres">
      <dgm:prSet presAssocID="{41CE26BE-6F8A-EF4A-9204-432F53FB553E}" presName="singleCycle" presStyleCnt="0"/>
      <dgm:spPr/>
    </dgm:pt>
    <dgm:pt modelId="{5FFDB66C-E4E5-E943-94B2-8B9CF291597B}" type="pres">
      <dgm:prSet presAssocID="{41CE26BE-6F8A-EF4A-9204-432F53FB553E}" presName="singleCenter" presStyleLbl="node1" presStyleIdx="0" presStyleCnt="4" custScaleX="297366" custLinFactNeighborX="1011" custLinFactNeighborY="-22111">
        <dgm:presLayoutVars>
          <dgm:chMax val="7"/>
          <dgm:chPref val="7"/>
        </dgm:presLayoutVars>
      </dgm:prSet>
      <dgm:spPr/>
    </dgm:pt>
    <dgm:pt modelId="{467438CA-410A-4149-B4F0-7B0BC1EA22C3}" type="pres">
      <dgm:prSet presAssocID="{E757666E-46E8-104E-A427-61604F14C8C0}" presName="Name56" presStyleLbl="parChTrans1D2" presStyleIdx="0" presStyleCnt="3"/>
      <dgm:spPr/>
    </dgm:pt>
    <dgm:pt modelId="{E82A73FD-E5C4-AF42-A44C-E0BBAA237F43}" type="pres">
      <dgm:prSet presAssocID="{ABB89D95-93CF-DE4D-9CDA-94B5F0C61D35}" presName="text0" presStyleLbl="node1" presStyleIdx="1" presStyleCnt="4" custScaleX="298547" custRadScaleRad="111677" custRadScaleInc="987">
        <dgm:presLayoutVars>
          <dgm:bulletEnabled val="1"/>
        </dgm:presLayoutVars>
      </dgm:prSet>
      <dgm:spPr/>
    </dgm:pt>
    <dgm:pt modelId="{13CB2D4B-AA3A-7142-8EEF-93D31822CDE0}" type="pres">
      <dgm:prSet presAssocID="{ADCDA730-E985-3349-AB66-0A848F147953}" presName="Name56" presStyleLbl="parChTrans1D2" presStyleIdx="1" presStyleCnt="3"/>
      <dgm:spPr/>
    </dgm:pt>
    <dgm:pt modelId="{38F39A67-3B67-B84A-BA30-104941BE5EDB}" type="pres">
      <dgm:prSet presAssocID="{C89F8BA4-CF26-494D-95B9-90213DEFAE54}" presName="text0" presStyleLbl="node1" presStyleIdx="2" presStyleCnt="4" custScaleX="349071" custRadScaleRad="91709" custRadScaleInc="-17982">
        <dgm:presLayoutVars>
          <dgm:bulletEnabled val="1"/>
        </dgm:presLayoutVars>
      </dgm:prSet>
      <dgm:spPr/>
    </dgm:pt>
    <dgm:pt modelId="{E83DC76E-5528-7E45-AF16-EC7361B87A33}" type="pres">
      <dgm:prSet presAssocID="{E93DCE03-7D86-8649-9CC2-0F716CAC1A03}" presName="Name56" presStyleLbl="parChTrans1D2" presStyleIdx="2" presStyleCnt="3"/>
      <dgm:spPr/>
    </dgm:pt>
    <dgm:pt modelId="{E2CF92B3-51F5-3948-A2DC-1A59039CA68D}" type="pres">
      <dgm:prSet presAssocID="{F731C72E-5B8C-514E-B09F-8E8A7FCA8C9E}" presName="text0" presStyleLbl="node1" presStyleIdx="3" presStyleCnt="4" custScaleX="356125" custRadScaleRad="91709" custRadScaleInc="17982">
        <dgm:presLayoutVars>
          <dgm:bulletEnabled val="1"/>
        </dgm:presLayoutVars>
      </dgm:prSet>
      <dgm:spPr/>
    </dgm:pt>
  </dgm:ptLst>
  <dgm:cxnLst>
    <dgm:cxn modelId="{F7A08F11-FCBC-7F41-A9AD-0FF529C3A75A}" srcId="{B815DA62-4405-464B-BF57-F5E50E7D2E39}" destId="{41CE26BE-6F8A-EF4A-9204-432F53FB553E}" srcOrd="0" destOrd="0" parTransId="{D11F89BB-D217-5048-9B14-52CFE7D86F88}" sibTransId="{F2A33954-AF99-834C-827F-ED7345A2E5CE}"/>
    <dgm:cxn modelId="{552C2329-3EB8-4925-BB43-5619A7E62F32}" type="presOf" srcId="{B815DA62-4405-464B-BF57-F5E50E7D2E39}" destId="{CD1C49BE-1FC9-0C41-BD69-ECDE70E15383}" srcOrd="0" destOrd="0" presId="urn:microsoft.com/office/officeart/2008/layout/RadialCluster"/>
    <dgm:cxn modelId="{CC5A423B-FF0D-4A39-A092-FD3A4235B904}" type="presOf" srcId="{E757666E-46E8-104E-A427-61604F14C8C0}" destId="{467438CA-410A-4149-B4F0-7B0BC1EA22C3}" srcOrd="0" destOrd="0" presId="urn:microsoft.com/office/officeart/2008/layout/RadialCluster"/>
    <dgm:cxn modelId="{7A8DD37B-F243-40A3-AFA0-E9BAA1FC5B90}" type="presOf" srcId="{E93DCE03-7D86-8649-9CC2-0F716CAC1A03}" destId="{E83DC76E-5528-7E45-AF16-EC7361B87A33}" srcOrd="0" destOrd="0" presId="urn:microsoft.com/office/officeart/2008/layout/RadialCluster"/>
    <dgm:cxn modelId="{753B417E-7344-2C43-9B9E-F774745FB807}" srcId="{41CE26BE-6F8A-EF4A-9204-432F53FB553E}" destId="{C89F8BA4-CF26-494D-95B9-90213DEFAE54}" srcOrd="1" destOrd="0" parTransId="{ADCDA730-E985-3349-AB66-0A848F147953}" sibTransId="{8B38DC2D-9F20-CB41-BF3C-9A1BE2FEA5AB}"/>
    <dgm:cxn modelId="{4FF81280-AB85-4EA8-9C7C-E0115F9AB032}" type="presOf" srcId="{ADCDA730-E985-3349-AB66-0A848F147953}" destId="{13CB2D4B-AA3A-7142-8EEF-93D31822CDE0}" srcOrd="0" destOrd="0" presId="urn:microsoft.com/office/officeart/2008/layout/RadialCluster"/>
    <dgm:cxn modelId="{A66CF593-8203-4144-993D-1E288344A746}" srcId="{41CE26BE-6F8A-EF4A-9204-432F53FB553E}" destId="{F731C72E-5B8C-514E-B09F-8E8A7FCA8C9E}" srcOrd="2" destOrd="0" parTransId="{E93DCE03-7D86-8649-9CC2-0F716CAC1A03}" sibTransId="{9C220060-EF32-8743-B41F-642C3FFDC609}"/>
    <dgm:cxn modelId="{FC24919B-8CE1-4BE1-A4CC-B85D52694017}" type="presOf" srcId="{ABB89D95-93CF-DE4D-9CDA-94B5F0C61D35}" destId="{E82A73FD-E5C4-AF42-A44C-E0BBAA237F43}" srcOrd="0" destOrd="0" presId="urn:microsoft.com/office/officeart/2008/layout/RadialCluster"/>
    <dgm:cxn modelId="{227C3C9D-0DF2-A54C-9CA2-95EC0E31B090}" srcId="{41CE26BE-6F8A-EF4A-9204-432F53FB553E}" destId="{ABB89D95-93CF-DE4D-9CDA-94B5F0C61D35}" srcOrd="0" destOrd="0" parTransId="{E757666E-46E8-104E-A427-61604F14C8C0}" sibTransId="{3038624B-00E3-3C46-9CDA-DAF4DCD2767C}"/>
    <dgm:cxn modelId="{86B13BA1-5C19-49D4-A7FA-F16E2126316F}" type="presOf" srcId="{C89F8BA4-CF26-494D-95B9-90213DEFAE54}" destId="{38F39A67-3B67-B84A-BA30-104941BE5EDB}" srcOrd="0" destOrd="0" presId="urn:microsoft.com/office/officeart/2008/layout/RadialCluster"/>
    <dgm:cxn modelId="{18D162AC-1278-4473-8129-A57307EB6396}" type="presOf" srcId="{F731C72E-5B8C-514E-B09F-8E8A7FCA8C9E}" destId="{E2CF92B3-51F5-3948-A2DC-1A59039CA68D}" srcOrd="0" destOrd="0" presId="urn:microsoft.com/office/officeart/2008/layout/RadialCluster"/>
    <dgm:cxn modelId="{7A28ACB8-65DF-495C-924B-93AD10F9E0AE}" type="presOf" srcId="{41CE26BE-6F8A-EF4A-9204-432F53FB553E}" destId="{5FFDB66C-E4E5-E943-94B2-8B9CF291597B}" srcOrd="0" destOrd="0" presId="urn:microsoft.com/office/officeart/2008/layout/RadialCluster"/>
    <dgm:cxn modelId="{26BBBB29-507E-4686-9437-7778C773B2D5}" type="presParOf" srcId="{CD1C49BE-1FC9-0C41-BD69-ECDE70E15383}" destId="{2DC86A7B-ACE9-C64D-AA91-0D34CC73A6CA}" srcOrd="0" destOrd="0" presId="urn:microsoft.com/office/officeart/2008/layout/RadialCluster"/>
    <dgm:cxn modelId="{2E6BEB16-AD4B-475B-81BE-7F129D58957B}" type="presParOf" srcId="{2DC86A7B-ACE9-C64D-AA91-0D34CC73A6CA}" destId="{5FFDB66C-E4E5-E943-94B2-8B9CF291597B}" srcOrd="0" destOrd="0" presId="urn:microsoft.com/office/officeart/2008/layout/RadialCluster"/>
    <dgm:cxn modelId="{EEB6AAA5-2BC9-467A-B17C-02781DF1E5C7}" type="presParOf" srcId="{2DC86A7B-ACE9-C64D-AA91-0D34CC73A6CA}" destId="{467438CA-410A-4149-B4F0-7B0BC1EA22C3}" srcOrd="1" destOrd="0" presId="urn:microsoft.com/office/officeart/2008/layout/RadialCluster"/>
    <dgm:cxn modelId="{FF66DADA-6FE4-432D-B226-3B2508ACE131}" type="presParOf" srcId="{2DC86A7B-ACE9-C64D-AA91-0D34CC73A6CA}" destId="{E82A73FD-E5C4-AF42-A44C-E0BBAA237F43}" srcOrd="2" destOrd="0" presId="urn:microsoft.com/office/officeart/2008/layout/RadialCluster"/>
    <dgm:cxn modelId="{41FBDDD8-8FD7-4B81-9113-BC9D0896B5B6}" type="presParOf" srcId="{2DC86A7B-ACE9-C64D-AA91-0D34CC73A6CA}" destId="{13CB2D4B-AA3A-7142-8EEF-93D31822CDE0}" srcOrd="3" destOrd="0" presId="urn:microsoft.com/office/officeart/2008/layout/RadialCluster"/>
    <dgm:cxn modelId="{02D1CF46-77F8-477D-9F20-92E9F4D3091B}" type="presParOf" srcId="{2DC86A7B-ACE9-C64D-AA91-0D34CC73A6CA}" destId="{38F39A67-3B67-B84A-BA30-104941BE5EDB}" srcOrd="4" destOrd="0" presId="urn:microsoft.com/office/officeart/2008/layout/RadialCluster"/>
    <dgm:cxn modelId="{C0F18577-902D-4738-8111-6B82CBC63647}" type="presParOf" srcId="{2DC86A7B-ACE9-C64D-AA91-0D34CC73A6CA}" destId="{E83DC76E-5528-7E45-AF16-EC7361B87A33}" srcOrd="5" destOrd="0" presId="urn:microsoft.com/office/officeart/2008/layout/RadialCluster"/>
    <dgm:cxn modelId="{5CB16D54-4660-49C9-AABD-00580E969163}" type="presParOf" srcId="{2DC86A7B-ACE9-C64D-AA91-0D34CC73A6CA}" destId="{E2CF92B3-51F5-3948-A2DC-1A59039CA68D}" srcOrd="6"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815DA62-4405-464B-BF57-F5E50E7D2E39}" type="doc">
      <dgm:prSet loTypeId="urn:microsoft.com/office/officeart/2008/layout/RadialCluster" loCatId="" qsTypeId="urn:microsoft.com/office/officeart/2005/8/quickstyle/simple1" qsCatId="simple" csTypeId="urn:microsoft.com/office/officeart/2005/8/colors/accent1_2" csCatId="accent1" phldr="1"/>
      <dgm:spPr/>
      <dgm:t>
        <a:bodyPr/>
        <a:lstStyle/>
        <a:p>
          <a:endParaRPr lang="en-US"/>
        </a:p>
      </dgm:t>
    </dgm:pt>
    <dgm:pt modelId="{5FDC264C-FB84-44E9-85CF-F739C5A20580}">
      <dgm:prSet/>
      <dgm:spPr/>
      <dgm:t>
        <a:bodyPr/>
        <a:lstStyle/>
        <a:p>
          <a:r>
            <a:rPr lang="en-GB" dirty="0"/>
            <a:t>Who/What is communicating to your new member? </a:t>
          </a:r>
        </a:p>
      </dgm:t>
    </dgm:pt>
    <dgm:pt modelId="{D56E9145-36AB-4F97-977E-2C71C1B00B64}" type="parTrans" cxnId="{A602B00E-257C-49C2-99D2-0A63F1335D9A}">
      <dgm:prSet/>
      <dgm:spPr/>
      <dgm:t>
        <a:bodyPr/>
        <a:lstStyle/>
        <a:p>
          <a:endParaRPr lang="en-GB"/>
        </a:p>
      </dgm:t>
    </dgm:pt>
    <dgm:pt modelId="{B6F71555-9F4B-4E6A-BD90-AED09B5BD412}" type="sibTrans" cxnId="{A602B00E-257C-49C2-99D2-0A63F1335D9A}">
      <dgm:prSet/>
      <dgm:spPr/>
      <dgm:t>
        <a:bodyPr/>
        <a:lstStyle/>
        <a:p>
          <a:endParaRPr lang="en-GB"/>
        </a:p>
      </dgm:t>
    </dgm:pt>
    <dgm:pt modelId="{761650EB-2912-4F20-A93D-6AE00189821A}">
      <dgm:prSet/>
      <dgm:spPr/>
      <dgm:t>
        <a:bodyPr/>
        <a:lstStyle/>
        <a:p>
          <a:endParaRPr lang="en-GB"/>
        </a:p>
      </dgm:t>
    </dgm:pt>
    <dgm:pt modelId="{E90ECE67-A95A-4392-B3DF-9FA4A5977BB8}" type="parTrans" cxnId="{C8C3E476-5F8B-43B0-99D4-5995628AC7E3}">
      <dgm:prSet/>
      <dgm:spPr/>
      <dgm:t>
        <a:bodyPr/>
        <a:lstStyle/>
        <a:p>
          <a:endParaRPr lang="en-GB"/>
        </a:p>
      </dgm:t>
    </dgm:pt>
    <dgm:pt modelId="{BFD648B7-61AE-4E6B-8D9E-E6440F1312F1}" type="sibTrans" cxnId="{C8C3E476-5F8B-43B0-99D4-5995628AC7E3}">
      <dgm:prSet/>
      <dgm:spPr/>
      <dgm:t>
        <a:bodyPr/>
        <a:lstStyle/>
        <a:p>
          <a:endParaRPr lang="en-GB"/>
        </a:p>
      </dgm:t>
    </dgm:pt>
    <dgm:pt modelId="{CD1C49BE-1FC9-0C41-BD69-ECDE70E15383}" type="pres">
      <dgm:prSet presAssocID="{B815DA62-4405-464B-BF57-F5E50E7D2E39}" presName="Name0" presStyleCnt="0">
        <dgm:presLayoutVars>
          <dgm:chMax val="1"/>
          <dgm:chPref val="1"/>
          <dgm:dir/>
          <dgm:animOne val="branch"/>
          <dgm:animLvl val="lvl"/>
        </dgm:presLayoutVars>
      </dgm:prSet>
      <dgm:spPr/>
    </dgm:pt>
    <dgm:pt modelId="{5BBC1890-52B4-4512-9C9B-60C4C4611599}" type="pres">
      <dgm:prSet presAssocID="{5FDC264C-FB84-44E9-85CF-F739C5A20580}" presName="singleCycle" presStyleCnt="0"/>
      <dgm:spPr/>
    </dgm:pt>
    <dgm:pt modelId="{AC783BBD-BE76-4BBB-8AF2-5620F97F4BD5}" type="pres">
      <dgm:prSet presAssocID="{5FDC264C-FB84-44E9-85CF-F739C5A20580}" presName="singleCenter" presStyleLbl="node1" presStyleIdx="0" presStyleCnt="1" custScaleX="84835">
        <dgm:presLayoutVars>
          <dgm:chMax val="7"/>
          <dgm:chPref val="7"/>
        </dgm:presLayoutVars>
      </dgm:prSet>
      <dgm:spPr/>
    </dgm:pt>
  </dgm:ptLst>
  <dgm:cxnLst>
    <dgm:cxn modelId="{A602B00E-257C-49C2-99D2-0A63F1335D9A}" srcId="{B815DA62-4405-464B-BF57-F5E50E7D2E39}" destId="{5FDC264C-FB84-44E9-85CF-F739C5A20580}" srcOrd="0" destOrd="0" parTransId="{D56E9145-36AB-4F97-977E-2C71C1B00B64}" sibTransId="{B6F71555-9F4B-4E6A-BD90-AED09B5BD412}"/>
    <dgm:cxn modelId="{552C2329-3EB8-4925-BB43-5619A7E62F32}" type="presOf" srcId="{B815DA62-4405-464B-BF57-F5E50E7D2E39}" destId="{CD1C49BE-1FC9-0C41-BD69-ECDE70E15383}" srcOrd="0" destOrd="0" presId="urn:microsoft.com/office/officeart/2008/layout/RadialCluster"/>
    <dgm:cxn modelId="{C8C3E476-5F8B-43B0-99D4-5995628AC7E3}" srcId="{B815DA62-4405-464B-BF57-F5E50E7D2E39}" destId="{761650EB-2912-4F20-A93D-6AE00189821A}" srcOrd="1" destOrd="0" parTransId="{E90ECE67-A95A-4392-B3DF-9FA4A5977BB8}" sibTransId="{BFD648B7-61AE-4E6B-8D9E-E6440F1312F1}"/>
    <dgm:cxn modelId="{4CE7879C-7760-421B-868D-FF2BCA2C4D1E}" type="presOf" srcId="{5FDC264C-FB84-44E9-85CF-F739C5A20580}" destId="{AC783BBD-BE76-4BBB-8AF2-5620F97F4BD5}" srcOrd="0" destOrd="0" presId="urn:microsoft.com/office/officeart/2008/layout/RadialCluster"/>
    <dgm:cxn modelId="{9064F013-304F-47C2-87D0-A03D5A44E30A}" type="presParOf" srcId="{CD1C49BE-1FC9-0C41-BD69-ECDE70E15383}" destId="{5BBC1890-52B4-4512-9C9B-60C4C4611599}" srcOrd="0" destOrd="0" presId="urn:microsoft.com/office/officeart/2008/layout/RadialCluster"/>
    <dgm:cxn modelId="{AA74B691-0BA3-44A3-8A51-DF1A8C55AF7A}" type="presParOf" srcId="{5BBC1890-52B4-4512-9C9B-60C4C4611599}" destId="{AC783BBD-BE76-4BBB-8AF2-5620F97F4BD5}" srcOrd="0"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FDB66C-E4E5-E943-94B2-8B9CF291597B}">
      <dsp:nvSpPr>
        <dsp:cNvPr id="0" name=""/>
        <dsp:cNvSpPr/>
      </dsp:nvSpPr>
      <dsp:spPr>
        <a:xfrm>
          <a:off x="1407345" y="936316"/>
          <a:ext cx="3195449" cy="1074584"/>
        </a:xfrm>
        <a:prstGeom prst="roundRect">
          <a:avLst/>
        </a:prstGeom>
        <a:solidFill>
          <a:schemeClr val="accent4"/>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r>
            <a:rPr lang="en-US" sz="3500" kern="1200" dirty="0">
              <a:latin typeface="Arial" panose="020B0604020202020204" pitchFamily="34" charset="0"/>
              <a:cs typeface="Arial" panose="020B0604020202020204" pitchFamily="34" charset="0"/>
            </a:rPr>
            <a:t>Branch</a:t>
          </a:r>
        </a:p>
      </dsp:txBody>
      <dsp:txXfrm>
        <a:off x="1459802" y="988773"/>
        <a:ext cx="3090535" cy="969670"/>
      </dsp:txXfrm>
    </dsp:sp>
    <dsp:sp modelId="{467438CA-410A-4149-B4F0-7B0BC1EA22C3}">
      <dsp:nvSpPr>
        <dsp:cNvPr id="0" name=""/>
        <dsp:cNvSpPr/>
      </dsp:nvSpPr>
      <dsp:spPr>
        <a:xfrm rot="16155775">
          <a:off x="2888586" y="828145"/>
          <a:ext cx="216360" cy="0"/>
        </a:xfrm>
        <a:custGeom>
          <a:avLst/>
          <a:gdLst/>
          <a:ahLst/>
          <a:cxnLst/>
          <a:rect l="0" t="0" r="0" b="0"/>
          <a:pathLst>
            <a:path>
              <a:moveTo>
                <a:pt x="0" y="0"/>
              </a:moveTo>
              <a:lnTo>
                <a:pt x="216360" y="0"/>
              </a:lnTo>
            </a:path>
          </a:pathLst>
        </a:custGeom>
        <a:noFill/>
        <a:ln w="19050" cap="rnd"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E82A73FD-E5C4-AF42-A44C-E0BBAA237F43}">
      <dsp:nvSpPr>
        <dsp:cNvPr id="0" name=""/>
        <dsp:cNvSpPr/>
      </dsp:nvSpPr>
      <dsp:spPr>
        <a:xfrm>
          <a:off x="1916016" y="2"/>
          <a:ext cx="2149454" cy="719971"/>
        </a:xfrm>
        <a:prstGeom prst="roundRect">
          <a:avLst/>
        </a:prstGeom>
        <a:solidFill>
          <a:schemeClr val="accent1"/>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endParaRPr lang="en-US" sz="3500" kern="1200" dirty="0"/>
        </a:p>
      </dsp:txBody>
      <dsp:txXfrm>
        <a:off x="1951162" y="35148"/>
        <a:ext cx="2079162" cy="649679"/>
      </dsp:txXfrm>
    </dsp:sp>
    <dsp:sp modelId="{13CB2D4B-AA3A-7142-8EEF-93D31822CDE0}">
      <dsp:nvSpPr>
        <dsp:cNvPr id="0" name=""/>
        <dsp:cNvSpPr/>
      </dsp:nvSpPr>
      <dsp:spPr>
        <a:xfrm rot="2480130">
          <a:off x="3553448" y="2176440"/>
          <a:ext cx="501280" cy="0"/>
        </a:xfrm>
        <a:custGeom>
          <a:avLst/>
          <a:gdLst/>
          <a:ahLst/>
          <a:cxnLst/>
          <a:rect l="0" t="0" r="0" b="0"/>
          <a:pathLst>
            <a:path>
              <a:moveTo>
                <a:pt x="0" y="0"/>
              </a:moveTo>
              <a:lnTo>
                <a:pt x="501280" y="0"/>
              </a:lnTo>
            </a:path>
          </a:pathLst>
        </a:custGeom>
        <a:noFill/>
        <a:ln w="19050" cap="rnd"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38F39A67-3B67-B84A-BA30-104941BE5EDB}">
      <dsp:nvSpPr>
        <dsp:cNvPr id="0" name=""/>
        <dsp:cNvSpPr/>
      </dsp:nvSpPr>
      <dsp:spPr>
        <a:xfrm>
          <a:off x="3144928" y="2341980"/>
          <a:ext cx="2513212" cy="719971"/>
        </a:xfrm>
        <a:prstGeom prst="roundRect">
          <a:avLst/>
        </a:prstGeom>
        <a:solidFill>
          <a:schemeClr val="accent2"/>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endParaRPr lang="en-US" sz="3500" kern="1200" dirty="0"/>
        </a:p>
      </dsp:txBody>
      <dsp:txXfrm>
        <a:off x="3180074" y="2377126"/>
        <a:ext cx="2442920" cy="649679"/>
      </dsp:txXfrm>
    </dsp:sp>
    <dsp:sp modelId="{E83DC76E-5528-7E45-AF16-EC7361B87A33}">
      <dsp:nvSpPr>
        <dsp:cNvPr id="0" name=""/>
        <dsp:cNvSpPr/>
      </dsp:nvSpPr>
      <dsp:spPr>
        <a:xfrm rot="8399229">
          <a:off x="1910384" y="2176440"/>
          <a:ext cx="514930" cy="0"/>
        </a:xfrm>
        <a:custGeom>
          <a:avLst/>
          <a:gdLst/>
          <a:ahLst/>
          <a:cxnLst/>
          <a:rect l="0" t="0" r="0" b="0"/>
          <a:pathLst>
            <a:path>
              <a:moveTo>
                <a:pt x="0" y="0"/>
              </a:moveTo>
              <a:lnTo>
                <a:pt x="514930" y="0"/>
              </a:lnTo>
            </a:path>
          </a:pathLst>
        </a:custGeom>
        <a:noFill/>
        <a:ln w="19050" cap="rnd"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E2CF92B3-51F5-3948-A2DC-1A59039CA68D}">
      <dsp:nvSpPr>
        <dsp:cNvPr id="0" name=""/>
        <dsp:cNvSpPr/>
      </dsp:nvSpPr>
      <dsp:spPr>
        <a:xfrm>
          <a:off x="259838" y="2341980"/>
          <a:ext cx="2563999" cy="719971"/>
        </a:xfrm>
        <a:prstGeom prst="roundRect">
          <a:avLst/>
        </a:prstGeom>
        <a:solidFill>
          <a:schemeClr val="accent3"/>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endParaRPr lang="en-US" sz="3500" kern="1200" dirty="0"/>
        </a:p>
      </dsp:txBody>
      <dsp:txXfrm>
        <a:off x="294984" y="2377126"/>
        <a:ext cx="2493707" cy="64967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783BBD-BE76-4BBB-8AF2-5620F97F4BD5}">
      <dsp:nvSpPr>
        <dsp:cNvPr id="0" name=""/>
        <dsp:cNvSpPr/>
      </dsp:nvSpPr>
      <dsp:spPr>
        <a:xfrm>
          <a:off x="193867" y="92619"/>
          <a:ext cx="2169034" cy="2556768"/>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933450">
            <a:lnSpc>
              <a:spcPct val="90000"/>
            </a:lnSpc>
            <a:spcBef>
              <a:spcPct val="0"/>
            </a:spcBef>
            <a:spcAft>
              <a:spcPct val="35000"/>
            </a:spcAft>
            <a:buNone/>
          </a:pPr>
          <a:r>
            <a:rPr lang="en-GB" sz="2100" kern="1200" dirty="0"/>
            <a:t>Who/What is communicating to your new member? </a:t>
          </a:r>
        </a:p>
      </dsp:txBody>
      <dsp:txXfrm>
        <a:off x="299751" y="198503"/>
        <a:ext cx="1957266" cy="2345000"/>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993E3D-D03F-4FA0-8C95-780AD136088F}" type="datetimeFigureOut">
              <a:rPr lang="en-GB" smtClean="0"/>
              <a:t>08/11/2024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6A69E2-1062-43B3-A457-260BF2DDD7C9}" type="slidenum">
              <a:rPr lang="en-GB" smtClean="0"/>
              <a:t>‹#›</a:t>
            </a:fld>
            <a:endParaRPr lang="en-GB"/>
          </a:p>
        </p:txBody>
      </p:sp>
    </p:spTree>
    <p:extLst>
      <p:ext uri="{BB962C8B-B14F-4D97-AF65-F5344CB8AC3E}">
        <p14:creationId xmlns:p14="http://schemas.microsoft.com/office/powerpoint/2010/main" val="18200264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a:lnSpc>
                <a:spcPct val="115000"/>
              </a:lnSpc>
            </a:pPr>
            <a:r>
              <a:rPr lang="en-GB" sz="1800" dirty="0">
                <a:effectLst/>
                <a:latin typeface="Calibri" panose="020F0502020204030204" pitchFamily="34" charset="0"/>
                <a:ea typeface="Times New Roman" panose="02020603050405020304" pitchFamily="18" charset="0"/>
                <a:cs typeface="Arial" panose="020B0604020202020204" pitchFamily="34" charset="0"/>
              </a:rPr>
              <a:t>Tutor to ensure you have joined online meeting slightly earlier than the start time;  </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800" b="1" dirty="0">
                <a:effectLst/>
                <a:latin typeface="Calibri" panose="020F0502020204030204" pitchFamily="34" charset="0"/>
                <a:ea typeface="Times New Roman" panose="02020603050405020304" pitchFamily="18" charset="0"/>
                <a:cs typeface="Arial" panose="020B0604020202020204" pitchFamily="34" charset="0"/>
              </a:rPr>
              <a:t>The PowerPoint is not used at the beginning of the session. </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800" b="1" dirty="0">
                <a:effectLst/>
                <a:latin typeface="Calibri" panose="020F0502020204030204" pitchFamily="34" charset="0"/>
                <a:ea typeface="Times New Roman" panose="02020603050405020304" pitchFamily="18" charset="0"/>
                <a:cs typeface="Arial" panose="020B0604020202020204" pitchFamily="34" charset="0"/>
              </a:rPr>
              <a:t>You may need to help people with technical issues such as sound Invite people, as they arrive online, to skim through introductory section of workbook (History of Prospect/ Trade Union Terminology) and check they received it ok</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800" b="1" dirty="0">
                <a:effectLst/>
                <a:latin typeface="Calibri" panose="020F0502020204030204" pitchFamily="34" charset="0"/>
                <a:ea typeface="Times New Roman" panose="02020603050405020304" pitchFamily="18" charset="0"/>
                <a:cs typeface="Arial" panose="020B0604020202020204" pitchFamily="34" charset="0"/>
              </a:rPr>
              <a:t>Run through the zoom basics – microphone – mute etc, video – off if necessary, reactions when showing the power point, chat box for anything private or sharing, change name function, raise hand function. Polls</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800" b="1" dirty="0">
                <a:effectLst/>
                <a:latin typeface="Calibri" panose="020F0502020204030204" pitchFamily="34" charset="0"/>
                <a:ea typeface="Times New Roman" panose="02020603050405020304" pitchFamily="18" charset="0"/>
                <a:cs typeface="Arial" panose="020B0604020202020204" pitchFamily="34" charset="0"/>
              </a:rPr>
              <a:t>Add if zooms/TEAMS crashes or issues with connectivity, tutor will join asap – please ask delegates to work on the activity, look at next activity.</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228600">
              <a:lnSpc>
                <a:spcPct val="115000"/>
              </a:lnSpc>
              <a:spcAft>
                <a:spcPts val="1000"/>
              </a:spcAft>
            </a:pPr>
            <a:r>
              <a:rPr lang="en-GB" sz="1800" dirty="0">
                <a:effectLst/>
                <a:latin typeface="Calibri" panose="020F0502020204030204" pitchFamily="34" charset="0"/>
                <a:ea typeface="Times New Roman" panose="02020603050405020304" pitchFamily="18" charset="0"/>
                <a:cs typeface="Arial" panose="020B0604020202020204" pitchFamily="34" charset="0"/>
              </a:rPr>
              <a:t> </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F56A69E2-1062-43B3-A457-260BF2DDD7C9}" type="slidenum">
              <a:rPr lang="en-GB" smtClean="0"/>
              <a:t>1</a:t>
            </a:fld>
            <a:endParaRPr lang="en-GB"/>
          </a:p>
        </p:txBody>
      </p:sp>
    </p:spTree>
    <p:extLst>
      <p:ext uri="{BB962C8B-B14F-4D97-AF65-F5344CB8AC3E}">
        <p14:creationId xmlns:p14="http://schemas.microsoft.com/office/powerpoint/2010/main" val="42890352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Use Whiteboard &amp; post it’s if online to get the reps to think about what forms they could use</a:t>
            </a:r>
          </a:p>
          <a:p>
            <a:endParaRPr lang="en-GB" dirty="0"/>
          </a:p>
          <a:p>
            <a:endParaRPr lang="en-GB" dirty="0"/>
          </a:p>
          <a:p>
            <a:r>
              <a:rPr lang="en-GB" dirty="0"/>
              <a:t>In their workbooks if in person. </a:t>
            </a:r>
          </a:p>
        </p:txBody>
      </p:sp>
      <p:sp>
        <p:nvSpPr>
          <p:cNvPr id="4" name="Slide Number Placeholder 3"/>
          <p:cNvSpPr>
            <a:spLocks noGrp="1"/>
          </p:cNvSpPr>
          <p:nvPr>
            <p:ph type="sldNum" sz="quarter" idx="5"/>
          </p:nvPr>
        </p:nvSpPr>
        <p:spPr/>
        <p:txBody>
          <a:bodyPr/>
          <a:lstStyle/>
          <a:p>
            <a:fld id="{F56A69E2-1062-43B3-A457-260BF2DDD7C9}" type="slidenum">
              <a:rPr lang="en-GB" smtClean="0"/>
              <a:t>10</a:t>
            </a:fld>
            <a:endParaRPr lang="en-GB"/>
          </a:p>
        </p:txBody>
      </p:sp>
    </p:spTree>
    <p:extLst>
      <p:ext uri="{BB962C8B-B14F-4D97-AF65-F5344CB8AC3E}">
        <p14:creationId xmlns:p14="http://schemas.microsoft.com/office/powerpoint/2010/main" val="30886594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Second whiteboard with lines </a:t>
            </a:r>
          </a:p>
          <a:p>
            <a:r>
              <a:rPr lang="en-GB" dirty="0"/>
              <a:t>Frequent</a:t>
            </a:r>
          </a:p>
          <a:p>
            <a:r>
              <a:rPr lang="en-GB" dirty="0"/>
              <a:t>Useful</a:t>
            </a:r>
          </a:p>
          <a:p>
            <a:r>
              <a:rPr lang="en-GB" dirty="0"/>
              <a:t>Not frequent</a:t>
            </a:r>
          </a:p>
          <a:p>
            <a:r>
              <a:rPr lang="en-GB" dirty="0"/>
              <a:t>Not useful</a:t>
            </a:r>
          </a:p>
        </p:txBody>
      </p:sp>
      <p:sp>
        <p:nvSpPr>
          <p:cNvPr id="4" name="Slide Number Placeholder 3"/>
          <p:cNvSpPr>
            <a:spLocks noGrp="1"/>
          </p:cNvSpPr>
          <p:nvPr>
            <p:ph type="sldNum" sz="quarter" idx="5"/>
          </p:nvPr>
        </p:nvSpPr>
        <p:spPr/>
        <p:txBody>
          <a:bodyPr/>
          <a:lstStyle/>
          <a:p>
            <a:fld id="{F56A69E2-1062-43B3-A457-260BF2DDD7C9}" type="slidenum">
              <a:rPr lang="en-GB" smtClean="0"/>
              <a:t>11</a:t>
            </a:fld>
            <a:endParaRPr lang="en-GB"/>
          </a:p>
        </p:txBody>
      </p:sp>
    </p:spTree>
    <p:extLst>
      <p:ext uri="{BB962C8B-B14F-4D97-AF65-F5344CB8AC3E}">
        <p14:creationId xmlns:p14="http://schemas.microsoft.com/office/powerpoint/2010/main" val="13441785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See workbook/tutor notes for guidance – vital to go over this information </a:t>
            </a:r>
          </a:p>
        </p:txBody>
      </p:sp>
      <p:sp>
        <p:nvSpPr>
          <p:cNvPr id="4" name="Slide Number Placeholder 3"/>
          <p:cNvSpPr>
            <a:spLocks noGrp="1"/>
          </p:cNvSpPr>
          <p:nvPr>
            <p:ph type="sldNum" sz="quarter" idx="5"/>
          </p:nvPr>
        </p:nvSpPr>
        <p:spPr/>
        <p:txBody>
          <a:bodyPr/>
          <a:lstStyle/>
          <a:p>
            <a:fld id="{F56A69E2-1062-43B3-A457-260BF2DDD7C9}" type="slidenum">
              <a:rPr lang="en-GB" smtClean="0"/>
              <a:t>12</a:t>
            </a:fld>
            <a:endParaRPr lang="en-GB"/>
          </a:p>
        </p:txBody>
      </p:sp>
    </p:spTree>
    <p:extLst>
      <p:ext uri="{BB962C8B-B14F-4D97-AF65-F5344CB8AC3E}">
        <p14:creationId xmlns:p14="http://schemas.microsoft.com/office/powerpoint/2010/main" val="23224443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Tutor to set up breakout rooms and divide the scenarios, you don’t have to do all of them. </a:t>
            </a:r>
          </a:p>
          <a:p>
            <a:r>
              <a:rPr lang="en-GB" dirty="0"/>
              <a:t>Dependant on time and confidence of the group, you could do this as one big group. </a:t>
            </a:r>
          </a:p>
          <a:p>
            <a:endParaRPr lang="en-GB" dirty="0"/>
          </a:p>
          <a:p>
            <a:r>
              <a:rPr lang="en-GB" dirty="0"/>
              <a:t>Brief responses </a:t>
            </a:r>
          </a:p>
          <a:p>
            <a:r>
              <a:rPr lang="en-GB" dirty="0"/>
              <a:t>5 mins for the reps</a:t>
            </a:r>
          </a:p>
          <a:p>
            <a:endParaRPr lang="en-GB" dirty="0"/>
          </a:p>
        </p:txBody>
      </p:sp>
      <p:sp>
        <p:nvSpPr>
          <p:cNvPr id="4" name="Slide Number Placeholder 3"/>
          <p:cNvSpPr>
            <a:spLocks noGrp="1"/>
          </p:cNvSpPr>
          <p:nvPr>
            <p:ph type="sldNum" sz="quarter" idx="5"/>
          </p:nvPr>
        </p:nvSpPr>
        <p:spPr/>
        <p:txBody>
          <a:bodyPr/>
          <a:lstStyle/>
          <a:p>
            <a:fld id="{F56A69E2-1062-43B3-A457-260BF2DDD7C9}" type="slidenum">
              <a:rPr lang="en-GB" smtClean="0"/>
              <a:t>16</a:t>
            </a:fld>
            <a:endParaRPr lang="en-GB"/>
          </a:p>
        </p:txBody>
      </p:sp>
    </p:spTree>
    <p:extLst>
      <p:ext uri="{BB962C8B-B14F-4D97-AF65-F5344CB8AC3E}">
        <p14:creationId xmlns:p14="http://schemas.microsoft.com/office/powerpoint/2010/main" val="30167064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Go through the list we’ve created on slide 18 and the explain to the reps that we’re going into details on three main areas. </a:t>
            </a:r>
          </a:p>
          <a:p>
            <a:r>
              <a:rPr lang="en-GB" dirty="0"/>
              <a:t>Sign up to the Prospect website so the rep can access their e-branch</a:t>
            </a:r>
          </a:p>
          <a:p>
            <a:endParaRPr lang="en-GB" dirty="0"/>
          </a:p>
          <a:p>
            <a:endParaRPr lang="en-GB" dirty="0"/>
          </a:p>
          <a:p>
            <a:r>
              <a:rPr lang="en-GB" dirty="0"/>
              <a:t>Focus on </a:t>
            </a:r>
          </a:p>
          <a:p>
            <a:r>
              <a:rPr lang="en-GB" dirty="0"/>
              <a:t>Ambition page</a:t>
            </a:r>
          </a:p>
          <a:p>
            <a:r>
              <a:rPr lang="en-GB" dirty="0"/>
              <a:t>Induction</a:t>
            </a:r>
          </a:p>
          <a:p>
            <a:r>
              <a:rPr lang="en-GB" dirty="0"/>
              <a:t>Social media/best practice</a:t>
            </a:r>
          </a:p>
          <a:p>
            <a:r>
              <a:rPr lang="en-GB" dirty="0"/>
              <a:t>Survey &amp; newsletters.</a:t>
            </a:r>
          </a:p>
        </p:txBody>
      </p:sp>
      <p:sp>
        <p:nvSpPr>
          <p:cNvPr id="4" name="Slide Number Placeholder 3"/>
          <p:cNvSpPr>
            <a:spLocks noGrp="1"/>
          </p:cNvSpPr>
          <p:nvPr>
            <p:ph type="sldNum" sz="quarter" idx="5"/>
          </p:nvPr>
        </p:nvSpPr>
        <p:spPr/>
        <p:txBody>
          <a:bodyPr/>
          <a:lstStyle/>
          <a:p>
            <a:fld id="{F56A69E2-1062-43B3-A457-260BF2DDD7C9}" type="slidenum">
              <a:rPr lang="en-GB" smtClean="0"/>
              <a:t>18</a:t>
            </a:fld>
            <a:endParaRPr lang="en-GB"/>
          </a:p>
        </p:txBody>
      </p:sp>
    </p:spTree>
    <p:extLst>
      <p:ext uri="{BB962C8B-B14F-4D97-AF65-F5344CB8AC3E}">
        <p14:creationId xmlns:p14="http://schemas.microsoft.com/office/powerpoint/2010/main" val="21615011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F56A69E2-1062-43B3-A457-260BF2DDD7C9}" type="slidenum">
              <a:rPr lang="en-GB" smtClean="0"/>
              <a:t>19</a:t>
            </a:fld>
            <a:endParaRPr lang="en-GB"/>
          </a:p>
        </p:txBody>
      </p:sp>
    </p:spTree>
    <p:extLst>
      <p:ext uri="{BB962C8B-B14F-4D97-AF65-F5344CB8AC3E}">
        <p14:creationId xmlns:p14="http://schemas.microsoft.com/office/powerpoint/2010/main" val="5950427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effectLst/>
                <a:latin typeface="Calibri" panose="020F0502020204030204" pitchFamily="34" charset="0"/>
                <a:ea typeface="Calibri" panose="020F0502020204030204" pitchFamily="34" charset="0"/>
                <a:cs typeface="Times New Roman" panose="02020603050405020304" pitchFamily="18" charset="0"/>
              </a:rPr>
              <a:t>Talk through </a:t>
            </a:r>
            <a:r>
              <a:rPr lang="en-GB" sz="1200" b="0">
                <a:effectLst/>
                <a:latin typeface="Calibri" panose="020F0502020204030204" pitchFamily="34" charset="0"/>
                <a:ea typeface="Calibri" panose="020F0502020204030204" pitchFamily="34" charset="0"/>
                <a:cs typeface="Times New Roman" panose="02020603050405020304" pitchFamily="18" charset="0"/>
              </a:rPr>
              <a:t>ambition page </a:t>
            </a:r>
            <a:endParaRPr lang="en-GB" sz="1200" b="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F56A69E2-1062-43B3-A457-260BF2DDD7C9}" type="slidenum">
              <a:rPr lang="en-GB" smtClean="0"/>
              <a:t>20</a:t>
            </a:fld>
            <a:endParaRPr lang="en-GB"/>
          </a:p>
        </p:txBody>
      </p:sp>
    </p:spTree>
    <p:extLst>
      <p:ext uri="{BB962C8B-B14F-4D97-AF65-F5344CB8AC3E}">
        <p14:creationId xmlns:p14="http://schemas.microsoft.com/office/powerpoint/2010/main" val="28041803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effectLst/>
                <a:latin typeface="Calibri" panose="020F0502020204030204" pitchFamily="34" charset="0"/>
                <a:ea typeface="Calibri" panose="020F0502020204030204" pitchFamily="34" charset="0"/>
                <a:cs typeface="Times New Roman" panose="02020603050405020304" pitchFamily="18" charset="0"/>
              </a:rPr>
              <a:t>They reach the right audience at the right time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effectLst/>
                <a:latin typeface="Calibri" panose="020F0502020204030204" pitchFamily="34" charset="0"/>
                <a:ea typeface="Calibri" panose="020F0502020204030204" pitchFamily="34" charset="0"/>
                <a:cs typeface="Times New Roman" panose="02020603050405020304" pitchFamily="18" charset="0"/>
              </a:rPr>
              <a:t>Can be understood by everyone.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effectLst/>
                <a:latin typeface="Calibri" panose="020F0502020204030204" pitchFamily="34" charset="0"/>
                <a:ea typeface="Calibri" panose="020F0502020204030204" pitchFamily="34" charset="0"/>
                <a:cs typeface="Times New Roman" panose="02020603050405020304" pitchFamily="18" charset="0"/>
              </a:rPr>
              <a:t>Get people to take action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effectLst/>
                <a:latin typeface="Calibri" panose="020F0502020204030204" pitchFamily="34" charset="0"/>
                <a:ea typeface="Calibri" panose="020F0502020204030204" pitchFamily="34" charset="0"/>
                <a:cs typeface="Times New Roman" panose="02020603050405020304" pitchFamily="18" charset="0"/>
              </a:rPr>
              <a:t>Accessible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effectLst/>
                <a:latin typeface="Calibri" panose="020F0502020204030204" pitchFamily="34" charset="0"/>
                <a:ea typeface="Calibri" panose="020F0502020204030204" pitchFamily="34" charset="0"/>
                <a:cs typeface="Times New Roman" panose="02020603050405020304" pitchFamily="18" charset="0"/>
              </a:rPr>
              <a:t>User focused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F56A69E2-1062-43B3-A457-260BF2DDD7C9}" type="slidenum">
              <a:rPr lang="en-GB" smtClean="0"/>
              <a:t>21</a:t>
            </a:fld>
            <a:endParaRPr lang="en-GB"/>
          </a:p>
        </p:txBody>
      </p:sp>
    </p:spTree>
    <p:extLst>
      <p:ext uri="{BB962C8B-B14F-4D97-AF65-F5344CB8AC3E}">
        <p14:creationId xmlns:p14="http://schemas.microsoft.com/office/powerpoint/2010/main" val="31055496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Mention 3 months free and Member recruit member. </a:t>
            </a:r>
          </a:p>
        </p:txBody>
      </p:sp>
      <p:sp>
        <p:nvSpPr>
          <p:cNvPr id="4" name="Slide Number Placeholder 3"/>
          <p:cNvSpPr>
            <a:spLocks noGrp="1"/>
          </p:cNvSpPr>
          <p:nvPr>
            <p:ph type="sldNum" sz="quarter" idx="5"/>
          </p:nvPr>
        </p:nvSpPr>
        <p:spPr/>
        <p:txBody>
          <a:bodyPr/>
          <a:lstStyle/>
          <a:p>
            <a:fld id="{F56A69E2-1062-43B3-A457-260BF2DDD7C9}" type="slidenum">
              <a:rPr lang="en-GB" smtClean="0"/>
              <a:t>22</a:t>
            </a:fld>
            <a:endParaRPr lang="en-GB"/>
          </a:p>
        </p:txBody>
      </p:sp>
    </p:spTree>
    <p:extLst>
      <p:ext uri="{BB962C8B-B14F-4D97-AF65-F5344CB8AC3E}">
        <p14:creationId xmlns:p14="http://schemas.microsoft.com/office/powerpoint/2010/main" val="11432759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56A69E2-1062-43B3-A457-260BF2DDD7C9}" type="slidenum">
              <a:rPr lang="en-GB" smtClean="0"/>
              <a:t>23</a:t>
            </a:fld>
            <a:endParaRPr lang="en-GB"/>
          </a:p>
        </p:txBody>
      </p:sp>
    </p:spTree>
    <p:extLst>
      <p:ext uri="{BB962C8B-B14F-4D97-AF65-F5344CB8AC3E}">
        <p14:creationId xmlns:p14="http://schemas.microsoft.com/office/powerpoint/2010/main" val="395264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per the slide and on page 4 of workbook.</a:t>
            </a:r>
          </a:p>
        </p:txBody>
      </p:sp>
      <p:sp>
        <p:nvSpPr>
          <p:cNvPr id="4" name="Slide Number Placeholder 3"/>
          <p:cNvSpPr>
            <a:spLocks noGrp="1"/>
          </p:cNvSpPr>
          <p:nvPr>
            <p:ph type="sldNum" sz="quarter" idx="5"/>
          </p:nvPr>
        </p:nvSpPr>
        <p:spPr/>
        <p:txBody>
          <a:bodyPr/>
          <a:lstStyle/>
          <a:p>
            <a:fld id="{F56A69E2-1062-43B3-A457-260BF2DDD7C9}" type="slidenum">
              <a:rPr lang="en-GB" smtClean="0"/>
              <a:t>2</a:t>
            </a:fld>
            <a:endParaRPr lang="en-GB"/>
          </a:p>
        </p:txBody>
      </p:sp>
    </p:spTree>
    <p:extLst>
      <p:ext uri="{BB962C8B-B14F-4D97-AF65-F5344CB8AC3E}">
        <p14:creationId xmlns:p14="http://schemas.microsoft.com/office/powerpoint/2010/main" val="2381610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F56A69E2-1062-43B3-A457-260BF2DDD7C9}" type="slidenum">
              <a:rPr lang="en-GB" smtClean="0"/>
              <a:t>25</a:t>
            </a:fld>
            <a:endParaRPr lang="en-GB"/>
          </a:p>
        </p:txBody>
      </p:sp>
    </p:spTree>
    <p:extLst>
      <p:ext uri="{BB962C8B-B14F-4D97-AF65-F5344CB8AC3E}">
        <p14:creationId xmlns:p14="http://schemas.microsoft.com/office/powerpoint/2010/main" val="28165043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Reminder of four steps of Social media use.</a:t>
            </a:r>
          </a:p>
        </p:txBody>
      </p:sp>
      <p:sp>
        <p:nvSpPr>
          <p:cNvPr id="4" name="Slide Number Placeholder 3"/>
          <p:cNvSpPr>
            <a:spLocks noGrp="1"/>
          </p:cNvSpPr>
          <p:nvPr>
            <p:ph type="sldNum" sz="quarter" idx="5"/>
          </p:nvPr>
        </p:nvSpPr>
        <p:spPr/>
        <p:txBody>
          <a:bodyPr/>
          <a:lstStyle/>
          <a:p>
            <a:fld id="{F56A69E2-1062-43B3-A457-260BF2DDD7C9}" type="slidenum">
              <a:rPr lang="en-GB" smtClean="0"/>
              <a:t>26</a:t>
            </a:fld>
            <a:endParaRPr lang="en-GB"/>
          </a:p>
        </p:txBody>
      </p:sp>
    </p:spTree>
    <p:extLst>
      <p:ext uri="{BB962C8B-B14F-4D97-AF65-F5344CB8AC3E}">
        <p14:creationId xmlns:p14="http://schemas.microsoft.com/office/powerpoint/2010/main" val="17508071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F56A69E2-1062-43B3-A457-260BF2DDD7C9}" type="slidenum">
              <a:rPr lang="en-GB" smtClean="0"/>
              <a:t>28</a:t>
            </a:fld>
            <a:endParaRPr lang="en-GB"/>
          </a:p>
        </p:txBody>
      </p:sp>
    </p:spTree>
    <p:extLst>
      <p:ext uri="{BB962C8B-B14F-4D97-AF65-F5344CB8AC3E}">
        <p14:creationId xmlns:p14="http://schemas.microsoft.com/office/powerpoint/2010/main" val="17508295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56A69E2-1062-43B3-A457-260BF2DDD7C9}" type="slidenum">
              <a:rPr lang="en-GB" smtClean="0"/>
              <a:t>29</a:t>
            </a:fld>
            <a:endParaRPr lang="en-GB"/>
          </a:p>
        </p:txBody>
      </p:sp>
    </p:spTree>
    <p:extLst>
      <p:ext uri="{BB962C8B-B14F-4D97-AF65-F5344CB8AC3E}">
        <p14:creationId xmlns:p14="http://schemas.microsoft.com/office/powerpoint/2010/main" val="12679856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56A69E2-1062-43B3-A457-260BF2DDD7C9}" type="slidenum">
              <a:rPr lang="en-GB" smtClean="0"/>
              <a:t>30</a:t>
            </a:fld>
            <a:endParaRPr lang="en-GB"/>
          </a:p>
        </p:txBody>
      </p:sp>
    </p:spTree>
    <p:extLst>
      <p:ext uri="{BB962C8B-B14F-4D97-AF65-F5344CB8AC3E}">
        <p14:creationId xmlns:p14="http://schemas.microsoft.com/office/powerpoint/2010/main" val="12795584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Breakout rooms </a:t>
            </a:r>
          </a:p>
          <a:p>
            <a:r>
              <a:rPr lang="en-GB" dirty="0"/>
              <a:t>3x3’s if you can with the group. </a:t>
            </a:r>
          </a:p>
          <a:p>
            <a:endParaRPr lang="en-GB" dirty="0"/>
          </a:p>
          <a:p>
            <a:r>
              <a:rPr lang="en-GB" dirty="0"/>
              <a:t>5-8 mins for the activity</a:t>
            </a:r>
          </a:p>
          <a:p>
            <a:r>
              <a:rPr lang="en-GB" dirty="0"/>
              <a:t>3-5mins to feedback (take 1 example from each group)</a:t>
            </a:r>
          </a:p>
        </p:txBody>
      </p:sp>
      <p:sp>
        <p:nvSpPr>
          <p:cNvPr id="4" name="Slide Number Placeholder 3"/>
          <p:cNvSpPr>
            <a:spLocks noGrp="1"/>
          </p:cNvSpPr>
          <p:nvPr>
            <p:ph type="sldNum" sz="quarter" idx="5"/>
          </p:nvPr>
        </p:nvSpPr>
        <p:spPr/>
        <p:txBody>
          <a:bodyPr/>
          <a:lstStyle/>
          <a:p>
            <a:fld id="{F56A69E2-1062-43B3-A457-260BF2DDD7C9}" type="slidenum">
              <a:rPr lang="en-GB" smtClean="0"/>
              <a:t>31</a:t>
            </a:fld>
            <a:endParaRPr lang="en-GB"/>
          </a:p>
        </p:txBody>
      </p:sp>
    </p:spTree>
    <p:extLst>
      <p:ext uri="{BB962C8B-B14F-4D97-AF65-F5344CB8AC3E}">
        <p14:creationId xmlns:p14="http://schemas.microsoft.com/office/powerpoint/2010/main" val="10264998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 legislation for A comms rep – but use the rights to support the work you do. </a:t>
            </a:r>
          </a:p>
        </p:txBody>
      </p:sp>
      <p:sp>
        <p:nvSpPr>
          <p:cNvPr id="4" name="Slide Number Placeholder 3"/>
          <p:cNvSpPr>
            <a:spLocks noGrp="1"/>
          </p:cNvSpPr>
          <p:nvPr>
            <p:ph type="sldNum" sz="quarter" idx="5"/>
          </p:nvPr>
        </p:nvSpPr>
        <p:spPr/>
        <p:txBody>
          <a:bodyPr/>
          <a:lstStyle/>
          <a:p>
            <a:fld id="{F56A69E2-1062-43B3-A457-260BF2DDD7C9}" type="slidenum">
              <a:rPr lang="en-GB" smtClean="0"/>
              <a:t>32</a:t>
            </a:fld>
            <a:endParaRPr lang="en-GB"/>
          </a:p>
        </p:txBody>
      </p:sp>
    </p:spTree>
    <p:extLst>
      <p:ext uri="{BB962C8B-B14F-4D97-AF65-F5344CB8AC3E}">
        <p14:creationId xmlns:p14="http://schemas.microsoft.com/office/powerpoint/2010/main" val="19551270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56A69E2-1062-43B3-A457-260BF2DDD7C9}" type="slidenum">
              <a:rPr lang="en-GB" smtClean="0"/>
              <a:t>34</a:t>
            </a:fld>
            <a:endParaRPr lang="en-GB"/>
          </a:p>
        </p:txBody>
      </p:sp>
    </p:spTree>
    <p:extLst>
      <p:ext uri="{BB962C8B-B14F-4D97-AF65-F5344CB8AC3E}">
        <p14:creationId xmlns:p14="http://schemas.microsoft.com/office/powerpoint/2010/main" val="10575152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Run through the plan and recap on everything we focussed on so reps know how to complete.</a:t>
            </a:r>
          </a:p>
          <a:p>
            <a:r>
              <a:rPr lang="en-GB" b="1" dirty="0"/>
              <a:t>Talk about what happens now. </a:t>
            </a:r>
          </a:p>
        </p:txBody>
      </p:sp>
      <p:sp>
        <p:nvSpPr>
          <p:cNvPr id="4" name="Slide Number Placeholder 3"/>
          <p:cNvSpPr>
            <a:spLocks noGrp="1"/>
          </p:cNvSpPr>
          <p:nvPr>
            <p:ph type="sldNum" sz="quarter" idx="5"/>
          </p:nvPr>
        </p:nvSpPr>
        <p:spPr/>
        <p:txBody>
          <a:bodyPr/>
          <a:lstStyle/>
          <a:p>
            <a:fld id="{F56A69E2-1062-43B3-A457-260BF2DDD7C9}" type="slidenum">
              <a:rPr lang="en-GB" smtClean="0"/>
              <a:t>35</a:t>
            </a:fld>
            <a:endParaRPr lang="en-GB"/>
          </a:p>
        </p:txBody>
      </p:sp>
    </p:spTree>
    <p:extLst>
      <p:ext uri="{BB962C8B-B14F-4D97-AF65-F5344CB8AC3E}">
        <p14:creationId xmlns:p14="http://schemas.microsoft.com/office/powerpoint/2010/main" val="32003368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10.15 – 10.25</a:t>
            </a:r>
          </a:p>
          <a:p>
            <a:r>
              <a:rPr lang="en-GB" dirty="0"/>
              <a:t>Page 12/13 in workbook</a:t>
            </a:r>
          </a:p>
          <a:p>
            <a:endParaRPr lang="en-GB" dirty="0"/>
          </a:p>
          <a:p>
            <a:pPr>
              <a:lnSpc>
                <a:spcPct val="115000"/>
              </a:lnSpc>
              <a:spcAft>
                <a:spcPts val="1000"/>
              </a:spcAft>
            </a:pPr>
            <a:r>
              <a:rPr lang="en-GB" sz="1800" dirty="0">
                <a:effectLst/>
                <a:latin typeface="Calibri" panose="020F0502020204030204" pitchFamily="34" charset="0"/>
                <a:ea typeface="Times New Roman" panose="02020603050405020304" pitchFamily="18" charset="0"/>
                <a:cs typeface="Arial" panose="020B0604020202020204" pitchFamily="34" charset="0"/>
              </a:rPr>
              <a:t> </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800" dirty="0">
                <a:effectLst/>
                <a:latin typeface="Calibri" panose="020F0502020204030204" pitchFamily="34" charset="0"/>
                <a:ea typeface="Times New Roman" panose="02020603050405020304" pitchFamily="18" charset="0"/>
                <a:cs typeface="Arial" panose="020B0604020202020204" pitchFamily="34" charset="0"/>
              </a:rPr>
              <a:t>Pronoun to be mentioned and refer if necessary, page 10 about letting people speak</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r>
              <a:rPr lang="en-GB" sz="1800" dirty="0">
                <a:effectLst/>
                <a:latin typeface="Calibri" panose="020F0502020204030204" pitchFamily="34" charset="0"/>
                <a:ea typeface="Times New Roman" panose="02020603050405020304" pitchFamily="18" charset="0"/>
                <a:cs typeface="Arial" panose="020B0604020202020204" pitchFamily="34" charset="0"/>
              </a:rPr>
              <a:t>Go through Learning outcomes on page 4</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en-GB" sz="1800" dirty="0">
                <a:effectLst/>
                <a:latin typeface="Calibri" panose="020F0502020204030204" pitchFamily="34" charset="0"/>
                <a:ea typeface="Times New Roman" panose="02020603050405020304" pitchFamily="18" charset="0"/>
                <a:cs typeface="Arial" panose="020B0604020202020204" pitchFamily="34" charset="0"/>
              </a:rPr>
              <a:t> </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800" dirty="0">
                <a:effectLst/>
                <a:latin typeface="Calibri" panose="020F0502020204030204" pitchFamily="34" charset="0"/>
                <a:ea typeface="Times New Roman" panose="02020603050405020304" pitchFamily="18" charset="0"/>
                <a:cs typeface="Arial" panose="020B0604020202020204" pitchFamily="34" charset="0"/>
              </a:rPr>
              <a:t>Interactive course and reps are encouraged to discuss, raise items and participate in the sessions whether it be online or classroom.</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228600">
              <a:lnSpc>
                <a:spcPct val="115000"/>
              </a:lnSpc>
            </a:pPr>
            <a:r>
              <a:rPr lang="en-GB" sz="1800" dirty="0">
                <a:effectLst/>
                <a:latin typeface="Calibri" panose="020F0502020204030204" pitchFamily="34" charset="0"/>
                <a:ea typeface="Times New Roman" panose="02020603050405020304" pitchFamily="18" charset="0"/>
                <a:cs typeface="Arial" panose="020B0604020202020204" pitchFamily="34" charset="0"/>
              </a:rPr>
              <a:t> </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228600">
              <a:lnSpc>
                <a:spcPct val="115000"/>
              </a:lnSpc>
              <a:spcAft>
                <a:spcPts val="1000"/>
              </a:spcAft>
            </a:pPr>
            <a:r>
              <a:rPr lang="en-GB" sz="1800" dirty="0">
                <a:effectLst/>
                <a:latin typeface="Calibri" panose="020F0502020204030204" pitchFamily="34" charset="0"/>
                <a:ea typeface="Times New Roman" panose="02020603050405020304" pitchFamily="18" charset="0"/>
                <a:cs typeface="Arial" panose="020B0604020202020204" pitchFamily="34" charset="0"/>
              </a:rPr>
              <a:t> </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F56A69E2-1062-43B3-A457-260BF2DDD7C9}" type="slidenum">
              <a:rPr lang="en-GB" smtClean="0"/>
              <a:t>3</a:t>
            </a:fld>
            <a:endParaRPr lang="en-GB"/>
          </a:p>
        </p:txBody>
      </p:sp>
    </p:spTree>
    <p:extLst>
      <p:ext uri="{BB962C8B-B14F-4D97-AF65-F5344CB8AC3E}">
        <p14:creationId xmlns:p14="http://schemas.microsoft.com/office/powerpoint/2010/main" val="1921520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10.20 – 10.35</a:t>
            </a:r>
          </a:p>
          <a:p>
            <a:r>
              <a:rPr lang="en-GB" dirty="0"/>
              <a:t>Page 14 in workbook</a:t>
            </a:r>
          </a:p>
          <a:p>
            <a:r>
              <a:rPr lang="en-GB" dirty="0"/>
              <a:t>Before we can establish how effective Communications may work, we need to acknowledge how they are currently working.  We’re going to do this by looking at a health check.</a:t>
            </a:r>
          </a:p>
          <a:p>
            <a:r>
              <a:rPr lang="en-GB" dirty="0"/>
              <a:t>Prework – the health check questions given before the course.</a:t>
            </a:r>
          </a:p>
          <a:p>
            <a:r>
              <a:rPr lang="en-GB" dirty="0"/>
              <a:t>Introduce the concept of the health check. To improve we need to know our strengths and weaknesses. </a:t>
            </a:r>
          </a:p>
          <a:p>
            <a:r>
              <a:rPr lang="en-GB" dirty="0"/>
              <a:t> </a:t>
            </a:r>
          </a:p>
          <a:p>
            <a:r>
              <a:rPr lang="en-GB" dirty="0"/>
              <a:t>The health check allows us to see and assess how well the communications are currently working (in this instance, in the branch). This can be initially done on a scale of 1-10 (1 being terrible and 10 being fantastic). It is important to be realistic and honest, otherwise real change is unlikely to happen.</a:t>
            </a:r>
          </a:p>
          <a:p>
            <a:endParaRPr lang="en-GB" dirty="0"/>
          </a:p>
          <a:p>
            <a:r>
              <a:rPr lang="en-GB" dirty="0"/>
              <a:t>You will need to support your chosen number – so if it’s fantastic, what makes you score so high, what do you feel works and have you had feedback to suggest the communication is effective? The same with a terrible score, why? </a:t>
            </a:r>
          </a:p>
          <a:p>
            <a:endParaRPr lang="en-GB" dirty="0"/>
          </a:p>
          <a:p>
            <a:r>
              <a:rPr lang="en-GB" dirty="0"/>
              <a:t>Also as part of the health check – do you feel you’re reaching the right people – so, members? If not, how could this be improved? Do you feel you have the right form of communications?</a:t>
            </a:r>
          </a:p>
          <a:p>
            <a:endParaRPr lang="en-GB" dirty="0"/>
          </a:p>
          <a:p>
            <a:r>
              <a:rPr lang="en-GB" dirty="0"/>
              <a:t>Lastly, ideally what would successful communication look like in your branch – how would/could you measure success? </a:t>
            </a:r>
          </a:p>
          <a:p>
            <a:r>
              <a:rPr lang="en-GB" dirty="0"/>
              <a:t>The key point is that comms reps shouldn’t feel like the whole task falls to them – membership of a union is a two-way thing. We’re simply identifying some approaches we they may not have through of previously or perhaps didn’t know how to go about starting.</a:t>
            </a:r>
          </a:p>
          <a:p>
            <a:r>
              <a:rPr lang="en-GB" dirty="0"/>
              <a:t>Some branches/reps may already be using a health check as a guide but this is to explore how to get the most out of the exercise and ensure reps have something to take back to branch with them.</a:t>
            </a:r>
          </a:p>
          <a:p>
            <a:endParaRPr lang="en-GB" dirty="0"/>
          </a:p>
          <a:p>
            <a:r>
              <a:rPr lang="en-GB" dirty="0"/>
              <a:t>ACTION Complete the action plan and communication branch strategy </a:t>
            </a:r>
          </a:p>
          <a:p>
            <a:endParaRPr lang="en-GB" dirty="0"/>
          </a:p>
          <a:p>
            <a:endParaRPr lang="en-GB" dirty="0"/>
          </a:p>
        </p:txBody>
      </p:sp>
      <p:sp>
        <p:nvSpPr>
          <p:cNvPr id="4" name="Slide Number Placeholder 3"/>
          <p:cNvSpPr>
            <a:spLocks noGrp="1"/>
          </p:cNvSpPr>
          <p:nvPr>
            <p:ph type="sldNum" sz="quarter" idx="5"/>
          </p:nvPr>
        </p:nvSpPr>
        <p:spPr/>
        <p:txBody>
          <a:bodyPr/>
          <a:lstStyle/>
          <a:p>
            <a:fld id="{F56A69E2-1062-43B3-A457-260BF2DDD7C9}" type="slidenum">
              <a:rPr lang="en-GB" smtClean="0"/>
              <a:t>4</a:t>
            </a:fld>
            <a:endParaRPr lang="en-GB"/>
          </a:p>
        </p:txBody>
      </p:sp>
    </p:spTree>
    <p:extLst>
      <p:ext uri="{BB962C8B-B14F-4D97-AF65-F5344CB8AC3E}">
        <p14:creationId xmlns:p14="http://schemas.microsoft.com/office/powerpoint/2010/main" val="37763398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10.45am</a:t>
            </a:r>
          </a:p>
          <a:p>
            <a:r>
              <a:rPr lang="en-GB" dirty="0"/>
              <a:t>Establish what is useful/not useful to gauge what is the most effective types of communication. Also run through the member journey – additional resource </a:t>
            </a:r>
            <a:r>
              <a:rPr lang="en-GB" dirty="0" err="1"/>
              <a:t>resource</a:t>
            </a:r>
            <a:r>
              <a:rPr lang="en-GB" dirty="0"/>
              <a:t>.</a:t>
            </a:r>
          </a:p>
          <a:p>
            <a:r>
              <a:rPr lang="en-GB" dirty="0"/>
              <a:t>This outlines what information is sent out to new members and when.</a:t>
            </a:r>
          </a:p>
          <a:p>
            <a:endParaRPr lang="en-GB" dirty="0"/>
          </a:p>
          <a:p>
            <a:r>
              <a:rPr lang="en-GB" dirty="0"/>
              <a:t>RECAP</a:t>
            </a:r>
          </a:p>
          <a:p>
            <a:r>
              <a:rPr lang="en-GB" dirty="0"/>
              <a:t>The key point is that comms reps shouldn’t feel like the whole task falls to them – membership of a union is a two-way thing. We’re simply identifying some approaches we they may not have through of previously or perhaps didn’t know how to go about starting.</a:t>
            </a:r>
          </a:p>
          <a:p>
            <a:r>
              <a:rPr lang="en-GB" dirty="0"/>
              <a:t>Some branches/reps may already be using a health check as a guide but this is to explore how to get the most out of the exercise and ensure reps have something to take back to branch with them.</a:t>
            </a:r>
          </a:p>
          <a:p>
            <a:endParaRPr lang="en-GB" dirty="0"/>
          </a:p>
          <a:p>
            <a:r>
              <a:rPr lang="en-GB" dirty="0"/>
              <a:t>ACTION Complete the action plan and communication branch strategy </a:t>
            </a:r>
          </a:p>
          <a:p>
            <a:endParaRPr lang="en-GB" dirty="0"/>
          </a:p>
        </p:txBody>
      </p:sp>
      <p:sp>
        <p:nvSpPr>
          <p:cNvPr id="4" name="Slide Number Placeholder 3"/>
          <p:cNvSpPr>
            <a:spLocks noGrp="1"/>
          </p:cNvSpPr>
          <p:nvPr>
            <p:ph type="sldNum" sz="quarter" idx="5"/>
          </p:nvPr>
        </p:nvSpPr>
        <p:spPr/>
        <p:txBody>
          <a:bodyPr/>
          <a:lstStyle/>
          <a:p>
            <a:fld id="{F56A69E2-1062-43B3-A457-260BF2DDD7C9}" type="slidenum">
              <a:rPr lang="en-GB" smtClean="0"/>
              <a:t>5</a:t>
            </a:fld>
            <a:endParaRPr lang="en-GB"/>
          </a:p>
        </p:txBody>
      </p:sp>
    </p:spTree>
    <p:extLst>
      <p:ext uri="{BB962C8B-B14F-4D97-AF65-F5344CB8AC3E}">
        <p14:creationId xmlns:p14="http://schemas.microsoft.com/office/powerpoint/2010/main" val="37537242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dirty="0">
                <a:latin typeface="Arial" charset="0"/>
                <a:ea typeface="Arial" charset="0"/>
                <a:cs typeface="Arial" charset="0"/>
              </a:rPr>
              <a:t>Representative committee is to aid every member's voice. </a:t>
            </a:r>
          </a:p>
          <a:p>
            <a:r>
              <a:rPr lang="en-US" b="1" dirty="0">
                <a:latin typeface="Arial" charset="0"/>
                <a:ea typeface="Arial" charset="0"/>
                <a:cs typeface="Arial" charset="0"/>
              </a:rPr>
              <a:t>Outcome to be achieved:</a:t>
            </a:r>
          </a:p>
          <a:p>
            <a:endParaRPr lang="en-US" b="1" dirty="0">
              <a:latin typeface="Arial" charset="0"/>
              <a:ea typeface="Arial" charset="0"/>
              <a:cs typeface="Arial" charset="0"/>
            </a:endParaRPr>
          </a:p>
          <a:p>
            <a:r>
              <a:rPr lang="en-US" b="1" dirty="0">
                <a:latin typeface="Arial" charset="0"/>
                <a:ea typeface="Arial" charset="0"/>
                <a:cs typeface="Arial" charset="0"/>
              </a:rPr>
              <a:t>How a branch is set up</a:t>
            </a:r>
          </a:p>
          <a:p>
            <a:pPr marL="171450" indent="-171450">
              <a:buFont typeface="Arial" charset="0"/>
              <a:buChar char="•"/>
            </a:pPr>
            <a:r>
              <a:rPr lang="en-US" dirty="0"/>
              <a:t>This</a:t>
            </a:r>
            <a:r>
              <a:rPr lang="en-US" baseline="0" dirty="0"/>
              <a:t> diagram shows a branch that is at one site and has members in three different departments.</a:t>
            </a:r>
          </a:p>
          <a:p>
            <a:pPr marL="171450" indent="-171450">
              <a:buFont typeface="Arial" charset="0"/>
              <a:buChar char="•"/>
            </a:pPr>
            <a:r>
              <a:rPr lang="en-US" baseline="0" dirty="0"/>
              <a:t>According to Prospect’s rules, a branch has to have an elected chair, </a:t>
            </a:r>
            <a:r>
              <a:rPr lang="en-US" b="1" baseline="0" dirty="0"/>
              <a:t>(click 1) </a:t>
            </a:r>
          </a:p>
          <a:p>
            <a:pPr marL="171450" indent="-171450">
              <a:buFont typeface="Arial" charset="0"/>
              <a:buChar char="•"/>
            </a:pPr>
            <a:r>
              <a:rPr lang="en-GB" sz="1200" kern="1200" dirty="0">
                <a:solidFill>
                  <a:schemeClr val="tx1"/>
                </a:solidFill>
                <a:effectLst/>
                <a:latin typeface="+mn-lt"/>
                <a:ea typeface="+mn-ea"/>
                <a:cs typeface="+mn-cs"/>
              </a:rPr>
              <a:t>Another role needed under union rules is a </a:t>
            </a:r>
            <a:r>
              <a:rPr lang="en-GB" sz="1200" b="0" kern="1200" dirty="0">
                <a:solidFill>
                  <a:schemeClr val="tx1"/>
                </a:solidFill>
                <a:effectLst/>
                <a:latin typeface="+mn-lt"/>
                <a:ea typeface="+mn-ea"/>
                <a:cs typeface="+mn-cs"/>
              </a:rPr>
              <a:t>secretary</a:t>
            </a:r>
            <a:r>
              <a:rPr lang="en-GB" dirty="0">
                <a:effectLst/>
              </a:rPr>
              <a:t> </a:t>
            </a:r>
            <a:r>
              <a:rPr lang="en-GB" b="1" dirty="0">
                <a:effectLst/>
              </a:rPr>
              <a:t>(click 2)</a:t>
            </a:r>
          </a:p>
          <a:p>
            <a:pPr marL="171450" indent="-171450">
              <a:buFont typeface="Arial" charset="0"/>
              <a:buChar char="•"/>
            </a:pPr>
            <a:r>
              <a:rPr lang="en-GB" sz="1200" kern="1200" dirty="0">
                <a:solidFill>
                  <a:schemeClr val="tx1"/>
                </a:solidFill>
                <a:effectLst/>
                <a:latin typeface="+mn-lt"/>
                <a:ea typeface="+mn-ea"/>
                <a:cs typeface="+mn-cs"/>
              </a:rPr>
              <a:t>A branch meeting is where an issue can be discussed and a democratic decision can be decided and voted on. What the majority at a branch meeting decides is the course of action a representative takes up with management on the members’ behalf.  </a:t>
            </a:r>
          </a:p>
          <a:p>
            <a:pPr marL="171450" indent="-171450">
              <a:buFont typeface="Arial" charset="0"/>
              <a:buChar char="•"/>
            </a:pPr>
            <a:r>
              <a:rPr lang="en-GB" sz="1200" kern="1200" dirty="0">
                <a:solidFill>
                  <a:schemeClr val="tx1"/>
                </a:solidFill>
                <a:effectLst/>
                <a:latin typeface="+mn-lt"/>
                <a:ea typeface="+mn-ea"/>
                <a:cs typeface="+mn-cs"/>
              </a:rPr>
              <a:t>Most members do not want to attend regular branch meetings, But decisions still need to be made on the day-to-day business of the branch and to facilitate this the branch elects a </a:t>
            </a:r>
            <a:r>
              <a:rPr lang="en-GB" sz="1200" b="0" kern="1200" dirty="0">
                <a:solidFill>
                  <a:schemeClr val="tx1"/>
                </a:solidFill>
                <a:effectLst/>
                <a:latin typeface="+mn-lt"/>
                <a:ea typeface="+mn-ea"/>
                <a:cs typeface="+mn-cs"/>
              </a:rPr>
              <a:t>committee</a:t>
            </a:r>
            <a:r>
              <a:rPr lang="en-GB" dirty="0">
                <a:effectLst/>
              </a:rPr>
              <a:t> </a:t>
            </a:r>
            <a:r>
              <a:rPr lang="en-GB" b="1" dirty="0">
                <a:effectLst/>
              </a:rPr>
              <a:t>(click 3)</a:t>
            </a:r>
          </a:p>
          <a:p>
            <a:pPr marL="171450" marR="0" indent="-171450" algn="l" defTabSz="457200" rtl="0" eaLnBrk="1" fontAlgn="auto" latinLnBrk="0" hangingPunct="1">
              <a:lnSpc>
                <a:spcPct val="100000"/>
              </a:lnSpc>
              <a:spcBef>
                <a:spcPts val="0"/>
              </a:spcBef>
              <a:spcAft>
                <a:spcPts val="0"/>
              </a:spcAft>
              <a:buClrTx/>
              <a:buSzTx/>
              <a:buFont typeface="Arial" charset="0"/>
              <a:buChar char="•"/>
              <a:tabLst/>
              <a:defRPr/>
            </a:pPr>
            <a:endParaRPr lang="en-GB" b="1" dirty="0">
              <a:effectLst/>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It is very important that all the different working areas/grades/departments are represented on the committee.</a:t>
            </a:r>
          </a:p>
          <a:p>
            <a:endParaRPr lang="en-US" b="1" dirty="0"/>
          </a:p>
        </p:txBody>
      </p:sp>
      <p:sp>
        <p:nvSpPr>
          <p:cNvPr id="4" name="Slide Number Placeholder 3"/>
          <p:cNvSpPr>
            <a:spLocks noGrp="1"/>
          </p:cNvSpPr>
          <p:nvPr>
            <p:ph type="sldNum" sz="quarter" idx="10"/>
          </p:nvPr>
        </p:nvSpPr>
        <p:spPr/>
        <p:txBody>
          <a:bodyPr/>
          <a:lstStyle/>
          <a:p>
            <a:fld id="{5A3F4684-F84F-4E44-9D26-CB3898D7E83A}" type="slidenum">
              <a:rPr lang="en-US" smtClean="0"/>
              <a:t>6</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dirty="0"/>
              <a:t>Try to remember what it feels like to be a member – what communications are useful, what is too much communication and what things were you frustrated about never receiving information about.</a:t>
            </a:r>
          </a:p>
          <a:p>
            <a:r>
              <a:rPr lang="en-US" b="1" dirty="0"/>
              <a:t>Its important to put ourselves in our members shoes as this will promote a real understanding of how we can effectively communicate with members. However, it isn’t all down to the branch – a member must be engaged in the union as well, it’s important to highlight this when they are looking to join as members get the most from their membership when they use it.</a:t>
            </a:r>
          </a:p>
          <a:p>
            <a:endParaRPr lang="en-US" b="1" dirty="0"/>
          </a:p>
          <a:p>
            <a:r>
              <a:rPr lang="en-US" b="1" dirty="0"/>
              <a:t>Run through the member journey when they join…..(if not already)</a:t>
            </a:r>
          </a:p>
        </p:txBody>
      </p:sp>
      <p:sp>
        <p:nvSpPr>
          <p:cNvPr id="4" name="Slide Number Placeholder 3"/>
          <p:cNvSpPr>
            <a:spLocks noGrp="1"/>
          </p:cNvSpPr>
          <p:nvPr>
            <p:ph type="sldNum" sz="quarter" idx="10"/>
          </p:nvPr>
        </p:nvSpPr>
        <p:spPr/>
        <p:txBody>
          <a:bodyPr/>
          <a:lstStyle/>
          <a:p>
            <a:fld id="{5A3F4684-F84F-4E44-9D26-CB3898D7E83A}" type="slidenum">
              <a:rPr lang="en-US" smtClean="0"/>
              <a:t>7</a:t>
            </a:fld>
            <a:endParaRPr lang="en-US"/>
          </a:p>
        </p:txBody>
      </p:sp>
    </p:spTree>
    <p:extLst>
      <p:ext uri="{BB962C8B-B14F-4D97-AF65-F5344CB8AC3E}">
        <p14:creationId xmlns:p14="http://schemas.microsoft.com/office/powerpoint/2010/main" val="17781053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Decide on your ‘foghorn message’ – the most important thing you want to get across to the member – whether its’ about joining, communicating or during a campaign. </a:t>
            </a:r>
          </a:p>
          <a:p>
            <a:r>
              <a:rPr lang="en-GB" dirty="0"/>
              <a:t>A foghorn message can be context-specific – </a:t>
            </a:r>
            <a:r>
              <a:rPr lang="en-GB" dirty="0" err="1"/>
              <a:t>eg</a:t>
            </a:r>
            <a:r>
              <a:rPr lang="en-GB" dirty="0"/>
              <a:t> “Our website is out of date”. </a:t>
            </a:r>
          </a:p>
          <a:p>
            <a:r>
              <a:rPr lang="en-GB" dirty="0"/>
              <a:t>Alternatively, it can be a more general attitude or standpoint – </a:t>
            </a:r>
            <a:r>
              <a:rPr lang="en-GB" dirty="0" err="1"/>
              <a:t>eg</a:t>
            </a:r>
            <a:r>
              <a:rPr lang="en-GB" dirty="0"/>
              <a:t> “We all want is a good place to work”. </a:t>
            </a:r>
          </a:p>
          <a:p>
            <a:r>
              <a:rPr lang="en-GB" dirty="0"/>
              <a:t>Your foghorn message should be repeated at every opportunity – the aim is for it to shape and explore the member/non member expectation and their attitude to the union more generally. </a:t>
            </a:r>
          </a:p>
          <a:p>
            <a:endParaRPr lang="en-GB" dirty="0"/>
          </a:p>
        </p:txBody>
      </p:sp>
      <p:sp>
        <p:nvSpPr>
          <p:cNvPr id="4" name="Slide Number Placeholder 3"/>
          <p:cNvSpPr>
            <a:spLocks noGrp="1"/>
          </p:cNvSpPr>
          <p:nvPr>
            <p:ph type="sldNum" sz="quarter" idx="5"/>
          </p:nvPr>
        </p:nvSpPr>
        <p:spPr/>
        <p:txBody>
          <a:bodyPr/>
          <a:lstStyle/>
          <a:p>
            <a:fld id="{F56A69E2-1062-43B3-A457-260BF2DDD7C9}" type="slidenum">
              <a:rPr lang="en-GB" smtClean="0"/>
              <a:t>8</a:t>
            </a:fld>
            <a:endParaRPr lang="en-GB"/>
          </a:p>
        </p:txBody>
      </p:sp>
    </p:spTree>
    <p:extLst>
      <p:ext uri="{BB962C8B-B14F-4D97-AF65-F5344CB8AC3E}">
        <p14:creationId xmlns:p14="http://schemas.microsoft.com/office/powerpoint/2010/main" val="12289149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Its important to denote the difference in permissions especially for those in the branch wishing to use the </a:t>
            </a:r>
            <a:r>
              <a:rPr lang="en-GB" dirty="0" err="1"/>
              <a:t>ebranch</a:t>
            </a:r>
            <a:r>
              <a:rPr lang="en-GB" dirty="0"/>
              <a:t> system. (Prospect Dec 24 – June 2025?) TBC) </a:t>
            </a:r>
            <a:r>
              <a:rPr lang="en-GB" dirty="0" err="1"/>
              <a:t>Bectu</a:t>
            </a:r>
            <a:r>
              <a:rPr lang="en-GB" dirty="0"/>
              <a:t> predominately using the new movement tool</a:t>
            </a:r>
          </a:p>
          <a:p>
            <a:endParaRPr lang="en-GB" dirty="0"/>
          </a:p>
          <a:p>
            <a:r>
              <a:rPr lang="en-GB" dirty="0"/>
              <a:t>E-branch -Branch officer roles and the membership and recruitment secretary have full access, so they can access the membership list/new joiners/leavers, add posts, send bulk emails and write up/add to the homepage to engage their members.</a:t>
            </a:r>
          </a:p>
          <a:p>
            <a:endParaRPr lang="en-GB" dirty="0"/>
          </a:p>
          <a:p>
            <a:r>
              <a:rPr lang="en-GB" dirty="0"/>
              <a:t>Communication rep can send a bulk mail (do not have access to the membership list though), add posts. Write up/add to the homepage</a:t>
            </a:r>
          </a:p>
          <a:p>
            <a:endParaRPr lang="en-GB" dirty="0"/>
          </a:p>
          <a:p>
            <a:r>
              <a:rPr lang="en-GB" dirty="0" err="1"/>
              <a:t>Ebranch</a:t>
            </a:r>
            <a:r>
              <a:rPr lang="en-GB" dirty="0"/>
              <a:t> administrator would have access to update pages, add posts only. This isn’t a rep role.</a:t>
            </a:r>
          </a:p>
          <a:p>
            <a:r>
              <a:rPr lang="en-GB" dirty="0"/>
              <a:t>Comms administrator is a role created for anyone taking on other communications – writing newsletters, forum, blogs, taking care of social media. This isn’t a rep role. </a:t>
            </a:r>
          </a:p>
        </p:txBody>
      </p:sp>
      <p:sp>
        <p:nvSpPr>
          <p:cNvPr id="4" name="Slide Number Placeholder 3"/>
          <p:cNvSpPr>
            <a:spLocks noGrp="1"/>
          </p:cNvSpPr>
          <p:nvPr>
            <p:ph type="sldNum" sz="quarter" idx="5"/>
          </p:nvPr>
        </p:nvSpPr>
        <p:spPr/>
        <p:txBody>
          <a:bodyPr/>
          <a:lstStyle/>
          <a:p>
            <a:fld id="{F56A69E2-1062-43B3-A457-260BF2DDD7C9}" type="slidenum">
              <a:rPr lang="en-GB" smtClean="0"/>
              <a:t>9</a:t>
            </a:fld>
            <a:endParaRPr lang="en-GB"/>
          </a:p>
        </p:txBody>
      </p:sp>
    </p:spTree>
    <p:extLst>
      <p:ext uri="{BB962C8B-B14F-4D97-AF65-F5344CB8AC3E}">
        <p14:creationId xmlns:p14="http://schemas.microsoft.com/office/powerpoint/2010/main" val="25156553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84316" y="1336436"/>
            <a:ext cx="7463608" cy="2097157"/>
          </a:xfrm>
        </p:spPr>
        <p:txBody>
          <a:bodyPr lIns="0" tIns="0" rIns="0" bIns="0" anchor="b">
            <a:noAutofit/>
          </a:bodyPr>
          <a:lstStyle>
            <a:lvl1pPr algn="l">
              <a:defRPr sz="5400">
                <a:solidFill>
                  <a:srgbClr val="28292B"/>
                </a:solidFill>
              </a:defRPr>
            </a:lvl1pPr>
          </a:lstStyle>
          <a:p>
            <a:r>
              <a:rPr lang="en-US"/>
              <a:t>Click to edit Master title style</a:t>
            </a:r>
            <a:endParaRPr lang="en-US" dirty="0"/>
          </a:p>
        </p:txBody>
      </p:sp>
      <p:sp>
        <p:nvSpPr>
          <p:cNvPr id="3" name="Subtitle 2"/>
          <p:cNvSpPr>
            <a:spLocks noGrp="1"/>
          </p:cNvSpPr>
          <p:nvPr>
            <p:ph type="subTitle" idx="1"/>
          </p:nvPr>
        </p:nvSpPr>
        <p:spPr>
          <a:xfrm>
            <a:off x="1484316" y="3602179"/>
            <a:ext cx="7463608" cy="1589999"/>
          </a:xfrm>
        </p:spPr>
        <p:txBody>
          <a:bodyPr lIns="0" tIns="0" rIns="0" bIns="0" anchor="t">
            <a:normAutofit/>
          </a:bodyPr>
          <a:lstStyle>
            <a:lvl1pPr marL="0" indent="0" algn="l">
              <a:buNone/>
              <a:defRPr sz="2800">
                <a:solidFill>
                  <a:schemeClr val="tx1">
                    <a:lumMod val="95000"/>
                    <a:lumOff val="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026616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75523" y="894271"/>
            <a:ext cx="7760988" cy="1653210"/>
          </a:xfrm>
        </p:spPr>
        <p:txBody>
          <a:bodyPr anchor="b" anchorCtr="0">
            <a:normAutofit/>
          </a:bodyPr>
          <a:lstStyle>
            <a:lvl1pPr>
              <a:defRPr sz="4000"/>
            </a:lvl1pPr>
          </a:lstStyle>
          <a:p>
            <a:r>
              <a:rPr lang="en-US"/>
              <a:t>Click to edit Master title style</a:t>
            </a:r>
            <a:endParaRPr lang="en-US" dirty="0"/>
          </a:p>
        </p:txBody>
      </p:sp>
      <p:sp>
        <p:nvSpPr>
          <p:cNvPr id="3" name="Content Placeholder 2"/>
          <p:cNvSpPr>
            <a:spLocks noGrp="1"/>
          </p:cNvSpPr>
          <p:nvPr>
            <p:ph idx="1" hasCustomPrompt="1"/>
          </p:nvPr>
        </p:nvSpPr>
        <p:spPr>
          <a:xfrm>
            <a:off x="1475526" y="2831893"/>
            <a:ext cx="7760988" cy="3139136"/>
          </a:xfrm>
        </p:spPr>
        <p:txBody>
          <a:bodyPr/>
          <a:lstStyle>
            <a:lvl1pPr>
              <a:buClr>
                <a:srgbClr val="FBD603"/>
              </a:buClr>
              <a:buSzPct val="100000"/>
              <a:defRPr/>
            </a:lvl1pPr>
            <a:lvl2pPr>
              <a:buClr>
                <a:srgbClr val="FBD603"/>
              </a:buClr>
              <a:buSzPct val="100000"/>
              <a:defRPr/>
            </a:lvl2pPr>
            <a:lvl3pPr>
              <a:buClr>
                <a:srgbClr val="FBD603"/>
              </a:buClr>
              <a:buSzPct val="100000"/>
              <a:defRPr/>
            </a:lvl3pPr>
            <a:lvl4pPr>
              <a:buClr>
                <a:srgbClr val="FBD603"/>
              </a:buClr>
              <a:buSzPct val="100000"/>
              <a:defRPr/>
            </a:lvl4pPr>
            <a:lvl5pPr>
              <a:buClr>
                <a:srgbClr val="FBD603"/>
              </a:buClr>
              <a:buSzPct val="1000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94083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475523" y="1"/>
            <a:ext cx="6041900" cy="6858000"/>
          </a:xfrm>
        </p:spPr>
        <p:txBody>
          <a:bodyPr anchor="ctr" anchorCtr="0">
            <a:normAutofit/>
          </a:bodyPr>
          <a:lstStyle>
            <a:lvl1pPr>
              <a:defRPr sz="4000"/>
            </a:lvl1pPr>
          </a:lstStyle>
          <a:p>
            <a:r>
              <a:rPr lang="en-US" dirty="0"/>
              <a:t>To change the image format slide background</a:t>
            </a:r>
          </a:p>
        </p:txBody>
      </p:sp>
    </p:spTree>
    <p:extLst>
      <p:ext uri="{BB962C8B-B14F-4D97-AF65-F5344CB8AC3E}">
        <p14:creationId xmlns:p14="http://schemas.microsoft.com/office/powerpoint/2010/main" val="31330709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40480" y="642443"/>
            <a:ext cx="1805116" cy="907140"/>
          </a:xfrm>
          <a:prstGeom prst="rect">
            <a:avLst/>
          </a:prstGeom>
        </p:spPr>
      </p:pic>
      <p:sp>
        <p:nvSpPr>
          <p:cNvPr id="4" name="Title 1"/>
          <p:cNvSpPr>
            <a:spLocks noGrp="1"/>
          </p:cNvSpPr>
          <p:nvPr>
            <p:ph type="title" hasCustomPrompt="1"/>
          </p:nvPr>
        </p:nvSpPr>
        <p:spPr>
          <a:xfrm>
            <a:off x="1475524" y="1"/>
            <a:ext cx="6428763" cy="6858000"/>
          </a:xfrm>
        </p:spPr>
        <p:txBody>
          <a:bodyPr anchor="ctr" anchorCtr="0">
            <a:normAutofit/>
          </a:bodyPr>
          <a:lstStyle>
            <a:lvl1pPr>
              <a:defRPr sz="4000">
                <a:solidFill>
                  <a:schemeClr val="bg1"/>
                </a:solidFill>
              </a:defRPr>
            </a:lvl1pPr>
          </a:lstStyle>
          <a:p>
            <a:r>
              <a:rPr lang="en-US" dirty="0"/>
              <a:t>To change the image format slide background</a:t>
            </a:r>
          </a:p>
        </p:txBody>
      </p:sp>
    </p:spTree>
    <p:extLst>
      <p:ext uri="{BB962C8B-B14F-4D97-AF65-F5344CB8AC3E}">
        <p14:creationId xmlns:p14="http://schemas.microsoft.com/office/powerpoint/2010/main" val="41001359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84316" y="1336434"/>
            <a:ext cx="7463608" cy="2097157"/>
          </a:xfrm>
        </p:spPr>
        <p:txBody>
          <a:bodyPr lIns="0" tIns="0" rIns="0" bIns="0" anchor="b">
            <a:noAutofit/>
          </a:bodyPr>
          <a:lstStyle>
            <a:lvl1pPr algn="l">
              <a:defRPr sz="5400">
                <a:solidFill>
                  <a:srgbClr val="28292B"/>
                </a:solidFill>
              </a:defRPr>
            </a:lvl1pPr>
          </a:lstStyle>
          <a:p>
            <a:r>
              <a:rPr lang="en-US"/>
              <a:t>Click to edit Master title style</a:t>
            </a:r>
            <a:endParaRPr lang="en-US" dirty="0"/>
          </a:p>
        </p:txBody>
      </p:sp>
      <p:sp>
        <p:nvSpPr>
          <p:cNvPr id="3" name="Subtitle 2"/>
          <p:cNvSpPr>
            <a:spLocks noGrp="1"/>
          </p:cNvSpPr>
          <p:nvPr>
            <p:ph type="subTitle" idx="1"/>
          </p:nvPr>
        </p:nvSpPr>
        <p:spPr>
          <a:xfrm>
            <a:off x="1484316" y="3602177"/>
            <a:ext cx="7463608" cy="1589999"/>
          </a:xfrm>
        </p:spPr>
        <p:txBody>
          <a:bodyPr lIns="0" tIns="0" rIns="0" bIns="0" anchor="t">
            <a:normAutofit/>
          </a:bodyPr>
          <a:lstStyle>
            <a:lvl1pPr marL="0" indent="0" algn="l">
              <a:buNone/>
              <a:defRPr sz="2800">
                <a:solidFill>
                  <a:schemeClr val="tx1">
                    <a:lumMod val="95000"/>
                    <a:lumOff val="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092985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75523" y="894271"/>
            <a:ext cx="7760988" cy="1653210"/>
          </a:xfrm>
        </p:spPr>
        <p:txBody>
          <a:bodyPr anchor="b" anchorCtr="0">
            <a:normAutofit/>
          </a:bodyPr>
          <a:lstStyle>
            <a:lvl1pPr>
              <a:defRPr sz="4000"/>
            </a:lvl1pPr>
          </a:lstStyle>
          <a:p>
            <a:r>
              <a:rPr lang="en-US"/>
              <a:t>Click to edit Master title style</a:t>
            </a:r>
            <a:endParaRPr lang="en-US" dirty="0"/>
          </a:p>
        </p:txBody>
      </p:sp>
      <p:sp>
        <p:nvSpPr>
          <p:cNvPr id="3" name="Content Placeholder 2"/>
          <p:cNvSpPr>
            <a:spLocks noGrp="1"/>
          </p:cNvSpPr>
          <p:nvPr>
            <p:ph idx="1" hasCustomPrompt="1"/>
          </p:nvPr>
        </p:nvSpPr>
        <p:spPr>
          <a:xfrm>
            <a:off x="1475524" y="2831893"/>
            <a:ext cx="7760988" cy="3139136"/>
          </a:xfrm>
        </p:spPr>
        <p:txBody>
          <a:bodyPr/>
          <a:lstStyle>
            <a:lvl1pPr>
              <a:buClr>
                <a:srgbClr val="FBD603"/>
              </a:buClr>
              <a:buSzPct val="100000"/>
              <a:defRPr/>
            </a:lvl1pPr>
            <a:lvl2pPr>
              <a:buClr>
                <a:srgbClr val="FBD603"/>
              </a:buClr>
              <a:buSzPct val="100000"/>
              <a:defRPr/>
            </a:lvl2pPr>
            <a:lvl3pPr>
              <a:buClr>
                <a:srgbClr val="FBD603"/>
              </a:buClr>
              <a:buSzPct val="100000"/>
              <a:defRPr/>
            </a:lvl3pPr>
            <a:lvl4pPr>
              <a:buClr>
                <a:srgbClr val="FBD603"/>
              </a:buClr>
              <a:buSzPct val="100000"/>
              <a:defRPr/>
            </a:lvl4pPr>
            <a:lvl5pPr>
              <a:buClr>
                <a:srgbClr val="FBD603"/>
              </a:buClr>
              <a:buSzPct val="1000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920107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475523" y="1"/>
            <a:ext cx="6041900" cy="6858000"/>
          </a:xfrm>
        </p:spPr>
        <p:txBody>
          <a:bodyPr anchor="ctr" anchorCtr="0">
            <a:normAutofit/>
          </a:bodyPr>
          <a:lstStyle>
            <a:lvl1pPr>
              <a:defRPr sz="4000"/>
            </a:lvl1pPr>
          </a:lstStyle>
          <a:p>
            <a:r>
              <a:rPr lang="en-US" dirty="0"/>
              <a:t>To change the image format slide background</a:t>
            </a:r>
          </a:p>
        </p:txBody>
      </p:sp>
    </p:spTree>
    <p:extLst>
      <p:ext uri="{BB962C8B-B14F-4D97-AF65-F5344CB8AC3E}">
        <p14:creationId xmlns:p14="http://schemas.microsoft.com/office/powerpoint/2010/main" val="9549991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1475523" y="1"/>
            <a:ext cx="6428763" cy="6858000"/>
          </a:xfrm>
        </p:spPr>
        <p:txBody>
          <a:bodyPr anchor="ctr" anchorCtr="0">
            <a:normAutofit/>
          </a:bodyPr>
          <a:lstStyle>
            <a:lvl1pPr>
              <a:defRPr sz="4000">
                <a:solidFill>
                  <a:schemeClr val="bg1"/>
                </a:solidFill>
              </a:defRPr>
            </a:lvl1pPr>
          </a:lstStyle>
          <a:p>
            <a:r>
              <a:rPr lang="en-US" dirty="0"/>
              <a:t>To change the image format slide background</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51760" y="642443"/>
            <a:ext cx="1805116" cy="90714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68368" y="642443"/>
            <a:ext cx="1811215" cy="907140"/>
          </a:xfrm>
          <a:prstGeom prst="rect">
            <a:avLst/>
          </a:prstGeom>
        </p:spPr>
      </p:pic>
    </p:spTree>
    <p:extLst>
      <p:ext uri="{BB962C8B-B14F-4D97-AF65-F5344CB8AC3E}">
        <p14:creationId xmlns:p14="http://schemas.microsoft.com/office/powerpoint/2010/main" val="206412689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7.xml"/><Relationship Id="rId7" Type="http://schemas.openxmlformats.org/officeDocument/2006/relationships/image" Target="../media/image5.pn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4.png"/><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4">
            <a:lumMod val="20000"/>
            <a:lumOff val="80000"/>
            <a:alpha val="10000"/>
          </a:schemeClr>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57390" y="0"/>
            <a:ext cx="4134612" cy="6858000"/>
          </a:xfrm>
          <a:prstGeom prst="rect">
            <a:avLst/>
          </a:prstGeom>
        </p:spPr>
      </p:pic>
      <p:sp>
        <p:nvSpPr>
          <p:cNvPr id="2" name="Title Placeholder 1"/>
          <p:cNvSpPr>
            <a:spLocks noGrp="1"/>
          </p:cNvSpPr>
          <p:nvPr>
            <p:ph type="title"/>
          </p:nvPr>
        </p:nvSpPr>
        <p:spPr>
          <a:xfrm>
            <a:off x="1475518" y="1078904"/>
            <a:ext cx="7264031" cy="1468101"/>
          </a:xfrm>
          <a:prstGeom prst="rect">
            <a:avLst/>
          </a:prstGeom>
        </p:spPr>
        <p:txBody>
          <a:bodyPr vert="horz" lIns="0" tIns="0" rIns="0" bIns="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1475518" y="2832652"/>
            <a:ext cx="7264031" cy="326921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337433" y="642443"/>
            <a:ext cx="1811215" cy="907140"/>
          </a:xfrm>
          <a:prstGeom prst="rect">
            <a:avLst/>
          </a:prstGeom>
        </p:spPr>
      </p:pic>
    </p:spTree>
    <p:extLst>
      <p:ext uri="{BB962C8B-B14F-4D97-AF65-F5344CB8AC3E}">
        <p14:creationId xmlns:p14="http://schemas.microsoft.com/office/powerpoint/2010/main" val="30749537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xStyles>
    <p:titleStyle>
      <a:lvl1pPr algn="l" defTabSz="457200" rtl="0" eaLnBrk="1" latinLnBrk="0" hangingPunct="1">
        <a:spcBef>
          <a:spcPct val="0"/>
        </a:spcBef>
        <a:buNone/>
        <a:defRPr sz="4000" b="1" i="0" kern="1200">
          <a:solidFill>
            <a:srgbClr val="28292B"/>
          </a:solidFill>
          <a:latin typeface="Arial" charset="0"/>
          <a:ea typeface="Arial" charset="0"/>
          <a:cs typeface="Arial"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FBD603"/>
        </a:buClr>
        <a:buSzPct val="100000"/>
        <a:buFont typeface="Arial" charset="0"/>
        <a:buChar char="•"/>
        <a:defRPr sz="2800" kern="1200">
          <a:solidFill>
            <a:schemeClr val="tx1">
              <a:lumMod val="75000"/>
              <a:lumOff val="25000"/>
            </a:schemeClr>
          </a:solidFill>
          <a:latin typeface="Arial" charset="0"/>
          <a:ea typeface="Arial" charset="0"/>
          <a:cs typeface="Arial" charset="0"/>
        </a:defRPr>
      </a:lvl1pPr>
      <a:lvl2pPr marL="742950" indent="-285750" algn="l" defTabSz="457200" rtl="0" eaLnBrk="1" latinLnBrk="0" hangingPunct="1">
        <a:spcBef>
          <a:spcPts val="1000"/>
        </a:spcBef>
        <a:spcAft>
          <a:spcPts val="0"/>
        </a:spcAft>
        <a:buClr>
          <a:srgbClr val="FBD603"/>
        </a:buClr>
        <a:buSzPct val="100000"/>
        <a:buFont typeface="Arial" charset="0"/>
        <a:buChar char="•"/>
        <a:defRPr sz="2400" kern="1200">
          <a:solidFill>
            <a:schemeClr val="tx1">
              <a:lumMod val="75000"/>
              <a:lumOff val="25000"/>
            </a:schemeClr>
          </a:solidFill>
          <a:latin typeface="Arial" charset="0"/>
          <a:ea typeface="Arial" charset="0"/>
          <a:cs typeface="Arial" charset="0"/>
        </a:defRPr>
      </a:lvl2pPr>
      <a:lvl3pPr marL="1143000" indent="-228600" algn="l" defTabSz="457200" rtl="0" eaLnBrk="1" latinLnBrk="0" hangingPunct="1">
        <a:spcBef>
          <a:spcPts val="1000"/>
        </a:spcBef>
        <a:spcAft>
          <a:spcPts val="0"/>
        </a:spcAft>
        <a:buClr>
          <a:srgbClr val="FBD603"/>
        </a:buClr>
        <a:buSzPct val="100000"/>
        <a:buFont typeface="Arial" charset="0"/>
        <a:buChar char="•"/>
        <a:defRPr sz="2000" kern="1200">
          <a:solidFill>
            <a:schemeClr val="tx1">
              <a:lumMod val="75000"/>
              <a:lumOff val="25000"/>
            </a:schemeClr>
          </a:solidFill>
          <a:latin typeface="Arial" charset="0"/>
          <a:ea typeface="Arial" charset="0"/>
          <a:cs typeface="Arial" charset="0"/>
        </a:defRPr>
      </a:lvl3pPr>
      <a:lvl4pPr marL="1600200" indent="-228600" algn="l" defTabSz="457200" rtl="0" eaLnBrk="1" latinLnBrk="0" hangingPunct="1">
        <a:spcBef>
          <a:spcPts val="1000"/>
        </a:spcBef>
        <a:spcAft>
          <a:spcPts val="0"/>
        </a:spcAft>
        <a:buClr>
          <a:srgbClr val="FBD603"/>
        </a:buClr>
        <a:buSzPct val="100000"/>
        <a:buFont typeface="Arial" charset="0"/>
        <a:buChar char="•"/>
        <a:defRPr sz="1800" kern="1200">
          <a:solidFill>
            <a:schemeClr val="tx1">
              <a:lumMod val="75000"/>
              <a:lumOff val="25000"/>
            </a:schemeClr>
          </a:solidFill>
          <a:latin typeface="Arial" charset="0"/>
          <a:ea typeface="Arial" charset="0"/>
          <a:cs typeface="Arial" charset="0"/>
        </a:defRPr>
      </a:lvl4pPr>
      <a:lvl5pPr marL="2057400" indent="-228600" algn="l" defTabSz="457200" rtl="0" eaLnBrk="1" latinLnBrk="0" hangingPunct="1">
        <a:spcBef>
          <a:spcPts val="1000"/>
        </a:spcBef>
        <a:spcAft>
          <a:spcPts val="0"/>
        </a:spcAft>
        <a:buClr>
          <a:srgbClr val="FBD603"/>
        </a:buClr>
        <a:buSzPct val="100000"/>
        <a:buFont typeface="Arial" charset="0"/>
        <a:buChar char="•"/>
        <a:defRPr sz="1600" kern="1200">
          <a:solidFill>
            <a:schemeClr val="tx1">
              <a:lumMod val="75000"/>
              <a:lumOff val="25000"/>
            </a:schemeClr>
          </a:solidFill>
          <a:latin typeface="Arial" charset="0"/>
          <a:ea typeface="Arial" charset="0"/>
          <a:cs typeface="Arial"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4">
            <a:lumMod val="20000"/>
            <a:lumOff val="80000"/>
            <a:alpha val="10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27749" y="0"/>
            <a:ext cx="5064252" cy="6858000"/>
          </a:xfrm>
          <a:prstGeom prst="rect">
            <a:avLst/>
          </a:prstGeom>
        </p:spPr>
      </p:pic>
      <p:sp>
        <p:nvSpPr>
          <p:cNvPr id="2" name="Title Placeholder 1"/>
          <p:cNvSpPr>
            <a:spLocks noGrp="1"/>
          </p:cNvSpPr>
          <p:nvPr>
            <p:ph type="title"/>
          </p:nvPr>
        </p:nvSpPr>
        <p:spPr>
          <a:xfrm>
            <a:off x="1475517" y="1078904"/>
            <a:ext cx="7264031" cy="1468101"/>
          </a:xfrm>
          <a:prstGeom prst="rect">
            <a:avLst/>
          </a:prstGeom>
        </p:spPr>
        <p:txBody>
          <a:bodyPr vert="horz" lIns="0" tIns="0" rIns="0" bIns="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1475517" y="2832652"/>
            <a:ext cx="7264031" cy="326921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48712" y="642443"/>
            <a:ext cx="1811215" cy="907140"/>
          </a:xfrm>
          <a:prstGeom prst="rect">
            <a:avLst/>
          </a:prstGeom>
        </p:spPr>
      </p:pic>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968366" y="642443"/>
            <a:ext cx="1811216" cy="907140"/>
          </a:xfrm>
          <a:prstGeom prst="rect">
            <a:avLst/>
          </a:prstGeom>
        </p:spPr>
      </p:pic>
      <p:sp>
        <p:nvSpPr>
          <p:cNvPr id="8" name="Rectangle 7">
            <a:extLst>
              <a:ext uri="{FF2B5EF4-FFF2-40B4-BE49-F238E27FC236}">
                <a16:creationId xmlns:a16="http://schemas.microsoft.com/office/drawing/2014/main" id="{1FDA44D9-8A1D-9B4A-BE86-98C2EC138EF4}"/>
              </a:ext>
            </a:extLst>
          </p:cNvPr>
          <p:cNvSpPr/>
          <p:nvPr/>
        </p:nvSpPr>
        <p:spPr>
          <a:xfrm>
            <a:off x="1475515" y="6387509"/>
            <a:ext cx="157114" cy="153888"/>
          </a:xfrm>
          <a:prstGeom prst="rect">
            <a:avLst/>
          </a:prstGeom>
        </p:spPr>
        <p:txBody>
          <a:bodyPr wrap="none" lIns="0" tIns="0" rIns="0" bIns="0">
            <a:spAutoFit/>
          </a:bodyPr>
          <a:lstStyle/>
          <a:p>
            <a:pPr algn="l"/>
            <a:fld id="{208D2F72-625E-9440-AB36-FB495C4B637D}" type="slidenum">
              <a:rPr lang="en-US" sz="1000" smtClean="0">
                <a:latin typeface="Arial" panose="020B0604020202020204" pitchFamily="34" charset="0"/>
                <a:cs typeface="Arial" panose="020B0604020202020204" pitchFamily="34" charset="0"/>
              </a:rPr>
              <a:t>‹#›</a:t>
            </a:fld>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2149855"/>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Lst>
  <p:txStyles>
    <p:titleStyle>
      <a:lvl1pPr algn="l" defTabSz="457200" rtl="0" eaLnBrk="1" latinLnBrk="0" hangingPunct="1">
        <a:spcBef>
          <a:spcPct val="0"/>
        </a:spcBef>
        <a:buNone/>
        <a:defRPr sz="4000" b="1" i="0" kern="1200">
          <a:solidFill>
            <a:srgbClr val="28292B"/>
          </a:solidFill>
          <a:latin typeface="Arial" charset="0"/>
          <a:ea typeface="Arial" charset="0"/>
          <a:cs typeface="Arial"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FBD603"/>
        </a:buClr>
        <a:buSzPct val="100000"/>
        <a:buFont typeface="Arial" charset="0"/>
        <a:buChar char="•"/>
        <a:defRPr sz="2800" kern="1200">
          <a:solidFill>
            <a:schemeClr val="tx1">
              <a:lumMod val="75000"/>
              <a:lumOff val="25000"/>
            </a:schemeClr>
          </a:solidFill>
          <a:latin typeface="Arial" charset="0"/>
          <a:ea typeface="Arial" charset="0"/>
          <a:cs typeface="Arial" charset="0"/>
        </a:defRPr>
      </a:lvl1pPr>
      <a:lvl2pPr marL="742950" indent="-285750" algn="l" defTabSz="457200" rtl="0" eaLnBrk="1" latinLnBrk="0" hangingPunct="1">
        <a:spcBef>
          <a:spcPts val="1000"/>
        </a:spcBef>
        <a:spcAft>
          <a:spcPts val="0"/>
        </a:spcAft>
        <a:buClr>
          <a:srgbClr val="FBD603"/>
        </a:buClr>
        <a:buSzPct val="100000"/>
        <a:buFont typeface="Arial" charset="0"/>
        <a:buChar char="•"/>
        <a:defRPr sz="2400" kern="1200">
          <a:solidFill>
            <a:schemeClr val="tx1">
              <a:lumMod val="75000"/>
              <a:lumOff val="25000"/>
            </a:schemeClr>
          </a:solidFill>
          <a:latin typeface="Arial" charset="0"/>
          <a:ea typeface="Arial" charset="0"/>
          <a:cs typeface="Arial" charset="0"/>
        </a:defRPr>
      </a:lvl2pPr>
      <a:lvl3pPr marL="1143000" indent="-228600" algn="l" defTabSz="457200" rtl="0" eaLnBrk="1" latinLnBrk="0" hangingPunct="1">
        <a:spcBef>
          <a:spcPts val="1000"/>
        </a:spcBef>
        <a:spcAft>
          <a:spcPts val="0"/>
        </a:spcAft>
        <a:buClr>
          <a:srgbClr val="FBD603"/>
        </a:buClr>
        <a:buSzPct val="100000"/>
        <a:buFont typeface="Arial" charset="0"/>
        <a:buChar char="•"/>
        <a:defRPr sz="2000" kern="1200">
          <a:solidFill>
            <a:schemeClr val="tx1">
              <a:lumMod val="75000"/>
              <a:lumOff val="25000"/>
            </a:schemeClr>
          </a:solidFill>
          <a:latin typeface="Arial" charset="0"/>
          <a:ea typeface="Arial" charset="0"/>
          <a:cs typeface="Arial" charset="0"/>
        </a:defRPr>
      </a:lvl3pPr>
      <a:lvl4pPr marL="1600200" indent="-228600" algn="l" defTabSz="457200" rtl="0" eaLnBrk="1" latinLnBrk="0" hangingPunct="1">
        <a:spcBef>
          <a:spcPts val="1000"/>
        </a:spcBef>
        <a:spcAft>
          <a:spcPts val="0"/>
        </a:spcAft>
        <a:buClr>
          <a:srgbClr val="FBD603"/>
        </a:buClr>
        <a:buSzPct val="100000"/>
        <a:buFont typeface="Arial" charset="0"/>
        <a:buChar char="•"/>
        <a:defRPr sz="1800" kern="1200">
          <a:solidFill>
            <a:schemeClr val="tx1">
              <a:lumMod val="75000"/>
              <a:lumOff val="25000"/>
            </a:schemeClr>
          </a:solidFill>
          <a:latin typeface="Arial" charset="0"/>
          <a:ea typeface="Arial" charset="0"/>
          <a:cs typeface="Arial" charset="0"/>
        </a:defRPr>
      </a:lvl4pPr>
      <a:lvl5pPr marL="2057400" indent="-228600" algn="l" defTabSz="457200" rtl="0" eaLnBrk="1" latinLnBrk="0" hangingPunct="1">
        <a:spcBef>
          <a:spcPts val="1000"/>
        </a:spcBef>
        <a:spcAft>
          <a:spcPts val="0"/>
        </a:spcAft>
        <a:buClr>
          <a:srgbClr val="FBD603"/>
        </a:buClr>
        <a:buSzPct val="100000"/>
        <a:buFont typeface="Arial" charset="0"/>
        <a:buChar char="•"/>
        <a:defRPr sz="1600" kern="1200">
          <a:solidFill>
            <a:schemeClr val="tx1">
              <a:lumMod val="75000"/>
              <a:lumOff val="25000"/>
            </a:schemeClr>
          </a:solidFill>
          <a:latin typeface="Arial" charset="0"/>
          <a:ea typeface="Arial" charset="0"/>
          <a:cs typeface="Arial"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comments" Target="../comments/commen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comments" Target="../comments/commen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7ED8B-B289-4B4B-82DB-E50EA870F822}"/>
              </a:ext>
            </a:extLst>
          </p:cNvPr>
          <p:cNvSpPr>
            <a:spLocks noGrp="1"/>
          </p:cNvSpPr>
          <p:nvPr>
            <p:ph type="ctrTitle"/>
          </p:nvPr>
        </p:nvSpPr>
        <p:spPr>
          <a:xfrm>
            <a:off x="612558" y="2041863"/>
            <a:ext cx="9667783" cy="1713391"/>
          </a:xfrm>
        </p:spPr>
        <p:txBody>
          <a:bodyPr/>
          <a:lstStyle/>
          <a:p>
            <a:r>
              <a:rPr lang="en-GB" dirty="0">
                <a:latin typeface="Arial"/>
                <a:cs typeface="Arial"/>
              </a:rPr>
              <a:t>Effective</a:t>
            </a:r>
            <a:br>
              <a:rPr lang="en-GB" dirty="0">
                <a:latin typeface="Arial"/>
                <a:cs typeface="Arial"/>
              </a:rPr>
            </a:br>
            <a:r>
              <a:rPr lang="en-GB" dirty="0">
                <a:latin typeface="Arial"/>
                <a:cs typeface="Arial"/>
              </a:rPr>
              <a:t>communications </a:t>
            </a:r>
            <a:br>
              <a:rPr lang="en-GB" dirty="0">
                <a:latin typeface="Arial"/>
                <a:cs typeface="Arial"/>
              </a:rPr>
            </a:br>
            <a:r>
              <a:rPr lang="en-GB" dirty="0">
                <a:latin typeface="Arial"/>
                <a:cs typeface="Arial"/>
              </a:rPr>
              <a:t>for union reps</a:t>
            </a:r>
          </a:p>
        </p:txBody>
      </p:sp>
      <p:sp>
        <p:nvSpPr>
          <p:cNvPr id="5" name="TextBox 4">
            <a:extLst>
              <a:ext uri="{FF2B5EF4-FFF2-40B4-BE49-F238E27FC236}">
                <a16:creationId xmlns:a16="http://schemas.microsoft.com/office/drawing/2014/main" id="{611810A8-1ADB-F04A-A9EC-3725650D9B83}"/>
              </a:ext>
            </a:extLst>
          </p:cNvPr>
          <p:cNvSpPr txBox="1"/>
          <p:nvPr/>
        </p:nvSpPr>
        <p:spPr>
          <a:xfrm>
            <a:off x="958788" y="3231472"/>
            <a:ext cx="6613471" cy="1815882"/>
          </a:xfrm>
          <a:prstGeom prst="rect">
            <a:avLst/>
          </a:prstGeom>
          <a:noFill/>
        </p:spPr>
        <p:txBody>
          <a:bodyPr wrap="square" lIns="91440" tIns="45720" rIns="91440" bIns="45720" anchor="t">
            <a:spAutoFit/>
          </a:bodyPr>
          <a:lstStyle/>
          <a:p>
            <a:endParaRPr lang="en-US" sz="2800" dirty="0">
              <a:latin typeface="Arial" panose="020B0604020202020204" pitchFamily="34" charset="0"/>
              <a:cs typeface="Arial" panose="020B0604020202020204" pitchFamily="34" charset="0"/>
            </a:endParaRPr>
          </a:p>
          <a:p>
            <a:endParaRPr lang="en-US" sz="2800" dirty="0">
              <a:latin typeface="Arial" panose="020B0604020202020204" pitchFamily="34" charset="0"/>
              <a:cs typeface="Arial" panose="020B0604020202020204" pitchFamily="34" charset="0"/>
            </a:endParaRPr>
          </a:p>
          <a:p>
            <a:endParaRPr lang="en-US" sz="2800" dirty="0">
              <a:latin typeface="Arial" panose="020B0604020202020204" pitchFamily="34" charset="0"/>
              <a:cs typeface="Arial" panose="020B0604020202020204" pitchFamily="34" charset="0"/>
            </a:endParaRPr>
          </a:p>
          <a:p>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77855857"/>
      </p:ext>
    </p:extLst>
  </p:cSld>
  <p:clrMapOvr>
    <a:masterClrMapping/>
  </p:clrMapOvr>
  <p:transition spd="slow">
    <p:cove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702AD-ABAB-4C3F-A383-6BCE1BC266C4}"/>
              </a:ext>
            </a:extLst>
          </p:cNvPr>
          <p:cNvSpPr>
            <a:spLocks noGrp="1"/>
          </p:cNvSpPr>
          <p:nvPr>
            <p:ph type="ctrTitle"/>
          </p:nvPr>
        </p:nvSpPr>
        <p:spPr>
          <a:xfrm>
            <a:off x="1249681" y="1117600"/>
            <a:ext cx="7708542" cy="2069483"/>
          </a:xfrm>
        </p:spPr>
        <p:txBody>
          <a:bodyPr/>
          <a:lstStyle/>
          <a:p>
            <a:r>
              <a:rPr lang="en-GB" sz="4000" dirty="0"/>
              <a:t>Activity C part 1</a:t>
            </a:r>
            <a:br>
              <a:rPr lang="en-GB" sz="4000" dirty="0"/>
            </a:br>
            <a:r>
              <a:rPr lang="en-GB" sz="4000" dirty="0"/>
              <a:t>What do effective communications look like?</a:t>
            </a:r>
          </a:p>
        </p:txBody>
      </p:sp>
      <p:sp>
        <p:nvSpPr>
          <p:cNvPr id="4" name="Content Placeholder 2">
            <a:extLst>
              <a:ext uri="{FF2B5EF4-FFF2-40B4-BE49-F238E27FC236}">
                <a16:creationId xmlns:a16="http://schemas.microsoft.com/office/drawing/2014/main" id="{8DD84D02-1DB5-CE4B-815C-1EB06AB91551}"/>
              </a:ext>
            </a:extLst>
          </p:cNvPr>
          <p:cNvSpPr txBox="1">
            <a:spLocks/>
          </p:cNvSpPr>
          <p:nvPr/>
        </p:nvSpPr>
        <p:spPr>
          <a:xfrm>
            <a:off x="1494614" y="2374693"/>
            <a:ext cx="7760988" cy="3139136"/>
          </a:xfrm>
          <a:prstGeom prst="rect">
            <a:avLst/>
          </a:prstGeom>
        </p:spPr>
        <p:txBody>
          <a:bodyPr vert="horz" lIns="0" tIns="0" rIns="0" bIns="0" rtlCol="0" anchor="t">
            <a:normAutofit/>
          </a:bodyPr>
          <a:lstStyle>
            <a:lvl1pPr marL="0" indent="0" algn="l" defTabSz="457200" rtl="0" eaLnBrk="1" latinLnBrk="0" hangingPunct="1">
              <a:spcBef>
                <a:spcPts val="1000"/>
              </a:spcBef>
              <a:spcAft>
                <a:spcPts val="0"/>
              </a:spcAft>
              <a:buClr>
                <a:srgbClr val="FBD603"/>
              </a:buClr>
              <a:buSzPct val="100000"/>
              <a:buFont typeface="Arial" charset="0"/>
              <a:buNone/>
              <a:defRPr sz="2800" kern="1200">
                <a:solidFill>
                  <a:schemeClr val="tx1">
                    <a:lumMod val="95000"/>
                    <a:lumOff val="5000"/>
                  </a:schemeClr>
                </a:solidFill>
                <a:latin typeface="Arial" charset="0"/>
                <a:ea typeface="Arial" charset="0"/>
                <a:cs typeface="Arial" charset="0"/>
              </a:defRPr>
            </a:lvl1pPr>
            <a:lvl2pPr marL="457200" indent="0" algn="ctr" defTabSz="457200" rtl="0" eaLnBrk="1" latinLnBrk="0" hangingPunct="1">
              <a:spcBef>
                <a:spcPts val="1000"/>
              </a:spcBef>
              <a:spcAft>
                <a:spcPts val="0"/>
              </a:spcAft>
              <a:buClr>
                <a:srgbClr val="FBD603"/>
              </a:buClr>
              <a:buSzPct val="100000"/>
              <a:buFont typeface="Arial" charset="0"/>
              <a:buNone/>
              <a:defRPr sz="2400" kern="1200">
                <a:solidFill>
                  <a:schemeClr val="tx1">
                    <a:tint val="75000"/>
                  </a:schemeClr>
                </a:solidFill>
                <a:latin typeface="Arial" charset="0"/>
                <a:ea typeface="Arial" charset="0"/>
                <a:cs typeface="Arial" charset="0"/>
              </a:defRPr>
            </a:lvl2pPr>
            <a:lvl3pPr marL="914400" indent="0" algn="ctr" defTabSz="457200" rtl="0" eaLnBrk="1" latinLnBrk="0" hangingPunct="1">
              <a:spcBef>
                <a:spcPts val="1000"/>
              </a:spcBef>
              <a:spcAft>
                <a:spcPts val="0"/>
              </a:spcAft>
              <a:buClr>
                <a:srgbClr val="FBD603"/>
              </a:buClr>
              <a:buSzPct val="100000"/>
              <a:buFont typeface="Arial" charset="0"/>
              <a:buNone/>
              <a:defRPr sz="2000" kern="1200">
                <a:solidFill>
                  <a:schemeClr val="tx1">
                    <a:tint val="75000"/>
                  </a:schemeClr>
                </a:solidFill>
                <a:latin typeface="Arial" charset="0"/>
                <a:ea typeface="Arial" charset="0"/>
                <a:cs typeface="Arial" charset="0"/>
              </a:defRPr>
            </a:lvl3pPr>
            <a:lvl4pPr marL="1371600" indent="0" algn="ctr" defTabSz="457200" rtl="0" eaLnBrk="1" latinLnBrk="0" hangingPunct="1">
              <a:spcBef>
                <a:spcPts val="1000"/>
              </a:spcBef>
              <a:spcAft>
                <a:spcPts val="0"/>
              </a:spcAft>
              <a:buClr>
                <a:srgbClr val="FBD603"/>
              </a:buClr>
              <a:buSzPct val="100000"/>
              <a:buFont typeface="Arial" charset="0"/>
              <a:buNone/>
              <a:defRPr sz="1800" kern="1200">
                <a:solidFill>
                  <a:schemeClr val="tx1">
                    <a:tint val="75000"/>
                  </a:schemeClr>
                </a:solidFill>
                <a:latin typeface="Arial" charset="0"/>
                <a:ea typeface="Arial" charset="0"/>
                <a:cs typeface="Arial" charset="0"/>
              </a:defRPr>
            </a:lvl4pPr>
            <a:lvl5pPr marL="1828800" indent="0" algn="ctr" defTabSz="457200" rtl="0" eaLnBrk="1" latinLnBrk="0" hangingPunct="1">
              <a:spcBef>
                <a:spcPts val="1000"/>
              </a:spcBef>
              <a:spcAft>
                <a:spcPts val="0"/>
              </a:spcAft>
              <a:buClr>
                <a:srgbClr val="FBD603"/>
              </a:buClr>
              <a:buSzPct val="100000"/>
              <a:buFont typeface="Arial" charset="0"/>
              <a:buNone/>
              <a:defRPr sz="1600" kern="1200">
                <a:solidFill>
                  <a:schemeClr val="tx1">
                    <a:tint val="75000"/>
                  </a:schemeClr>
                </a:solidFill>
                <a:latin typeface="Arial" charset="0"/>
                <a:ea typeface="Arial" charset="0"/>
                <a:cs typeface="Arial" charset="0"/>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endParaRPr lang="en-GB" dirty="0">
              <a:latin typeface="Arial"/>
              <a:cs typeface="Arial"/>
            </a:endParaRPr>
          </a:p>
          <a:p>
            <a:endParaRPr lang="en-GB" dirty="0"/>
          </a:p>
        </p:txBody>
      </p:sp>
      <p:sp>
        <p:nvSpPr>
          <p:cNvPr id="5" name="Content Placeholder 2">
            <a:extLst>
              <a:ext uri="{FF2B5EF4-FFF2-40B4-BE49-F238E27FC236}">
                <a16:creationId xmlns:a16="http://schemas.microsoft.com/office/drawing/2014/main" id="{F93F5B3D-34E7-9745-8636-FE2776C27219}"/>
              </a:ext>
            </a:extLst>
          </p:cNvPr>
          <p:cNvSpPr txBox="1">
            <a:spLocks/>
          </p:cNvSpPr>
          <p:nvPr/>
        </p:nvSpPr>
        <p:spPr>
          <a:xfrm>
            <a:off x="1299305" y="4048217"/>
            <a:ext cx="7202144" cy="1743972"/>
          </a:xfrm>
          <a:prstGeom prst="rect">
            <a:avLst/>
          </a:prstGeom>
        </p:spPr>
        <p:txBody>
          <a:bodyPr vert="horz" lIns="0" tIns="0" rIns="0" bIns="0" rtlCol="0" anchor="t">
            <a:normAutofit/>
          </a:bodyPr>
          <a:lstStyle>
            <a:lvl1pPr marL="0" indent="0" algn="l" defTabSz="457200" rtl="0" eaLnBrk="1" latinLnBrk="0" hangingPunct="1">
              <a:spcBef>
                <a:spcPts val="1000"/>
              </a:spcBef>
              <a:spcAft>
                <a:spcPts val="0"/>
              </a:spcAft>
              <a:buClr>
                <a:srgbClr val="FBD603"/>
              </a:buClr>
              <a:buSzPct val="100000"/>
              <a:buFont typeface="Arial" charset="0"/>
              <a:buNone/>
              <a:defRPr sz="2800" kern="1200">
                <a:solidFill>
                  <a:schemeClr val="tx1">
                    <a:lumMod val="95000"/>
                    <a:lumOff val="5000"/>
                  </a:schemeClr>
                </a:solidFill>
                <a:latin typeface="Arial" charset="0"/>
                <a:ea typeface="Arial" charset="0"/>
                <a:cs typeface="Arial" charset="0"/>
              </a:defRPr>
            </a:lvl1pPr>
            <a:lvl2pPr marL="457200" indent="0" algn="ctr" defTabSz="457200" rtl="0" eaLnBrk="1" latinLnBrk="0" hangingPunct="1">
              <a:spcBef>
                <a:spcPts val="1000"/>
              </a:spcBef>
              <a:spcAft>
                <a:spcPts val="0"/>
              </a:spcAft>
              <a:buClr>
                <a:srgbClr val="FBD603"/>
              </a:buClr>
              <a:buSzPct val="100000"/>
              <a:buFont typeface="Arial" charset="0"/>
              <a:buNone/>
              <a:defRPr sz="2400" kern="1200">
                <a:solidFill>
                  <a:schemeClr val="tx1">
                    <a:tint val="75000"/>
                  </a:schemeClr>
                </a:solidFill>
                <a:latin typeface="Arial" charset="0"/>
                <a:ea typeface="Arial" charset="0"/>
                <a:cs typeface="Arial" charset="0"/>
              </a:defRPr>
            </a:lvl2pPr>
            <a:lvl3pPr marL="914400" indent="0" algn="ctr" defTabSz="457200" rtl="0" eaLnBrk="1" latinLnBrk="0" hangingPunct="1">
              <a:spcBef>
                <a:spcPts val="1000"/>
              </a:spcBef>
              <a:spcAft>
                <a:spcPts val="0"/>
              </a:spcAft>
              <a:buClr>
                <a:srgbClr val="FBD603"/>
              </a:buClr>
              <a:buSzPct val="100000"/>
              <a:buFont typeface="Arial" charset="0"/>
              <a:buNone/>
              <a:defRPr sz="2000" kern="1200">
                <a:solidFill>
                  <a:schemeClr val="tx1">
                    <a:tint val="75000"/>
                  </a:schemeClr>
                </a:solidFill>
                <a:latin typeface="Arial" charset="0"/>
                <a:ea typeface="Arial" charset="0"/>
                <a:cs typeface="Arial" charset="0"/>
              </a:defRPr>
            </a:lvl3pPr>
            <a:lvl4pPr marL="1371600" indent="0" algn="ctr" defTabSz="457200" rtl="0" eaLnBrk="1" latinLnBrk="0" hangingPunct="1">
              <a:spcBef>
                <a:spcPts val="1000"/>
              </a:spcBef>
              <a:spcAft>
                <a:spcPts val="0"/>
              </a:spcAft>
              <a:buClr>
                <a:srgbClr val="FBD603"/>
              </a:buClr>
              <a:buSzPct val="100000"/>
              <a:buFont typeface="Arial" charset="0"/>
              <a:buNone/>
              <a:defRPr sz="1800" kern="1200">
                <a:solidFill>
                  <a:schemeClr val="tx1">
                    <a:tint val="75000"/>
                  </a:schemeClr>
                </a:solidFill>
                <a:latin typeface="Arial" charset="0"/>
                <a:ea typeface="Arial" charset="0"/>
                <a:cs typeface="Arial" charset="0"/>
              </a:defRPr>
            </a:lvl4pPr>
            <a:lvl5pPr marL="1828800" indent="0" algn="ctr" defTabSz="457200" rtl="0" eaLnBrk="1" latinLnBrk="0" hangingPunct="1">
              <a:spcBef>
                <a:spcPts val="1000"/>
              </a:spcBef>
              <a:spcAft>
                <a:spcPts val="0"/>
              </a:spcAft>
              <a:buClr>
                <a:srgbClr val="FBD603"/>
              </a:buClr>
              <a:buSzPct val="100000"/>
              <a:buFont typeface="Arial" charset="0"/>
              <a:buNone/>
              <a:defRPr sz="1600" kern="1200">
                <a:solidFill>
                  <a:schemeClr val="tx1">
                    <a:tint val="75000"/>
                  </a:schemeClr>
                </a:solidFill>
                <a:latin typeface="Arial" charset="0"/>
                <a:ea typeface="Arial" charset="0"/>
                <a:cs typeface="Arial" charset="0"/>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r>
              <a:rPr lang="en-GB" dirty="0">
                <a:latin typeface="Arial"/>
                <a:cs typeface="Arial"/>
              </a:rPr>
              <a:t>Let’s look at digital tools and channels of communication.</a:t>
            </a:r>
          </a:p>
          <a:p>
            <a:endParaRPr lang="en-GB" dirty="0"/>
          </a:p>
        </p:txBody>
      </p:sp>
    </p:spTree>
    <p:extLst>
      <p:ext uri="{BB962C8B-B14F-4D97-AF65-F5344CB8AC3E}">
        <p14:creationId xmlns:p14="http://schemas.microsoft.com/office/powerpoint/2010/main" val="66537807"/>
      </p:ext>
    </p:extLst>
  </p:cSld>
  <p:clrMapOvr>
    <a:masterClrMapping/>
  </p:clrMapOvr>
  <p:transition spd="slow">
    <p:cove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5D6FC-5438-4B61-B681-94C35D2015C0}"/>
              </a:ext>
            </a:extLst>
          </p:cNvPr>
          <p:cNvSpPr>
            <a:spLocks noGrp="1"/>
          </p:cNvSpPr>
          <p:nvPr>
            <p:ph type="title"/>
          </p:nvPr>
        </p:nvSpPr>
        <p:spPr/>
        <p:txBody>
          <a:bodyPr/>
          <a:lstStyle/>
          <a:p>
            <a:r>
              <a:rPr lang="en-GB" dirty="0"/>
              <a:t>Activity C part 2</a:t>
            </a:r>
          </a:p>
        </p:txBody>
      </p:sp>
      <p:sp>
        <p:nvSpPr>
          <p:cNvPr id="3" name="Content Placeholder 2">
            <a:extLst>
              <a:ext uri="{FF2B5EF4-FFF2-40B4-BE49-F238E27FC236}">
                <a16:creationId xmlns:a16="http://schemas.microsoft.com/office/drawing/2014/main" id="{CD31ACAE-FB5C-480F-8D21-8CC3AACF1C2C}"/>
              </a:ext>
            </a:extLst>
          </p:cNvPr>
          <p:cNvSpPr>
            <a:spLocks noGrp="1"/>
          </p:cNvSpPr>
          <p:nvPr>
            <p:ph idx="1"/>
          </p:nvPr>
        </p:nvSpPr>
        <p:spPr>
          <a:xfrm>
            <a:off x="1475525" y="3188043"/>
            <a:ext cx="5913816" cy="2782986"/>
          </a:xfrm>
        </p:spPr>
        <p:txBody>
          <a:bodyPr/>
          <a:lstStyle/>
          <a:p>
            <a:r>
              <a:rPr lang="en-GB" dirty="0"/>
              <a:t>Use the whiteboard to add a form of communication you currently use and add where it would sit</a:t>
            </a:r>
          </a:p>
        </p:txBody>
      </p:sp>
    </p:spTree>
    <p:extLst>
      <p:ext uri="{BB962C8B-B14F-4D97-AF65-F5344CB8AC3E}">
        <p14:creationId xmlns:p14="http://schemas.microsoft.com/office/powerpoint/2010/main" val="2431232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D3BBD-AE49-41CA-BA13-B5FB40350632}"/>
              </a:ext>
            </a:extLst>
          </p:cNvPr>
          <p:cNvSpPr>
            <a:spLocks noGrp="1"/>
          </p:cNvSpPr>
          <p:nvPr>
            <p:ph type="title"/>
          </p:nvPr>
        </p:nvSpPr>
        <p:spPr/>
        <p:txBody>
          <a:bodyPr/>
          <a:lstStyle/>
          <a:p>
            <a:r>
              <a:rPr lang="en-GB" dirty="0"/>
              <a:t>Things to remember</a:t>
            </a:r>
          </a:p>
        </p:txBody>
      </p:sp>
      <p:sp>
        <p:nvSpPr>
          <p:cNvPr id="3" name="Content Placeholder 2">
            <a:extLst>
              <a:ext uri="{FF2B5EF4-FFF2-40B4-BE49-F238E27FC236}">
                <a16:creationId xmlns:a16="http://schemas.microsoft.com/office/drawing/2014/main" id="{DCE70CB9-9A97-415F-8358-64AFA075AE61}"/>
              </a:ext>
            </a:extLst>
          </p:cNvPr>
          <p:cNvSpPr>
            <a:spLocks noGrp="1"/>
          </p:cNvSpPr>
          <p:nvPr>
            <p:ph idx="1"/>
          </p:nvPr>
        </p:nvSpPr>
        <p:spPr/>
        <p:txBody>
          <a:bodyPr/>
          <a:lstStyle/>
          <a:p>
            <a:pPr marL="0" indent="0">
              <a:buNone/>
            </a:pPr>
            <a:endParaRPr lang="en-GB" dirty="0"/>
          </a:p>
          <a:p>
            <a:r>
              <a:rPr lang="en-GB" dirty="0"/>
              <a:t>Reps code of practice</a:t>
            </a:r>
          </a:p>
          <a:p>
            <a:r>
              <a:rPr lang="en-GB" dirty="0"/>
              <a:t>GDPR</a:t>
            </a:r>
          </a:p>
          <a:p>
            <a:endParaRPr lang="en-GB" dirty="0"/>
          </a:p>
        </p:txBody>
      </p:sp>
    </p:spTree>
    <p:extLst>
      <p:ext uri="{BB962C8B-B14F-4D97-AF65-F5344CB8AC3E}">
        <p14:creationId xmlns:p14="http://schemas.microsoft.com/office/powerpoint/2010/main" val="15459925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1343A-EA29-E13F-044D-0EB4EB6255FB}"/>
              </a:ext>
            </a:extLst>
          </p:cNvPr>
          <p:cNvSpPr>
            <a:spLocks noGrp="1"/>
          </p:cNvSpPr>
          <p:nvPr>
            <p:ph type="title"/>
          </p:nvPr>
        </p:nvSpPr>
        <p:spPr>
          <a:xfrm>
            <a:off x="1475523" y="894271"/>
            <a:ext cx="7760988" cy="1008670"/>
          </a:xfrm>
        </p:spPr>
        <p:txBody>
          <a:bodyPr/>
          <a:lstStyle/>
          <a:p>
            <a:r>
              <a:rPr lang="en-GB" dirty="0">
                <a:latin typeface="Arial"/>
                <a:cs typeface="Arial"/>
              </a:rPr>
              <a:t>Code of Practice</a:t>
            </a:r>
            <a:endParaRPr lang="en-GB" dirty="0"/>
          </a:p>
        </p:txBody>
      </p:sp>
      <p:sp>
        <p:nvSpPr>
          <p:cNvPr id="3" name="Content Placeholder 2">
            <a:extLst>
              <a:ext uri="{FF2B5EF4-FFF2-40B4-BE49-F238E27FC236}">
                <a16:creationId xmlns:a16="http://schemas.microsoft.com/office/drawing/2014/main" id="{624BAADC-18D9-A600-3CBC-9D0EFA60AE7C}"/>
              </a:ext>
            </a:extLst>
          </p:cNvPr>
          <p:cNvSpPr>
            <a:spLocks noGrp="1"/>
          </p:cNvSpPr>
          <p:nvPr>
            <p:ph idx="1"/>
          </p:nvPr>
        </p:nvSpPr>
        <p:spPr>
          <a:xfrm>
            <a:off x="926757" y="2421924"/>
            <a:ext cx="8309755" cy="3549105"/>
          </a:xfrm>
        </p:spPr>
        <p:txBody>
          <a:bodyPr>
            <a:normAutofit fontScale="92500" lnSpcReduction="10000"/>
          </a:bodyPr>
          <a:lstStyle/>
          <a:p>
            <a:pPr>
              <a:lnSpc>
                <a:spcPct val="115000"/>
              </a:lnSpc>
              <a:spcBef>
                <a:spcPts val="900"/>
              </a:spcBef>
            </a:pPr>
            <a:r>
              <a:rPr lang="en-GB" sz="1800" dirty="0">
                <a:effectLst/>
                <a:latin typeface="Arial" panose="020B0604020202020204" pitchFamily="34" charset="0"/>
                <a:ea typeface="Times" panose="02020603050405020304" pitchFamily="18" charset="0"/>
              </a:rPr>
              <a:t>In representing Prospect, representatives must: </a:t>
            </a:r>
          </a:p>
          <a:p>
            <a:pPr marL="342900" lvl="0" indent="-342900">
              <a:lnSpc>
                <a:spcPct val="115000"/>
              </a:lnSpc>
              <a:spcBef>
                <a:spcPts val="600"/>
              </a:spcBef>
              <a:buFont typeface="Symbol" panose="05050102010706020507" pitchFamily="18" charset="2"/>
              <a:buChar char=""/>
              <a:tabLst>
                <a:tab pos="215900" algn="l"/>
              </a:tabLst>
            </a:pPr>
            <a:r>
              <a:rPr lang="en-GB" sz="1800" dirty="0">
                <a:solidFill>
                  <a:srgbClr val="000000"/>
                </a:solidFill>
                <a:effectLst/>
                <a:latin typeface="Arial" panose="020B0604020202020204" pitchFamily="34" charset="0"/>
                <a:ea typeface="Times" panose="02020603050405020304" pitchFamily="18" charset="0"/>
              </a:rPr>
              <a:t>Only speak or act on behalf of Prospect when authorised to do so and clarify the capacity in which you are speaking.  </a:t>
            </a:r>
            <a:endParaRPr lang="en-GB" sz="1800" dirty="0">
              <a:effectLst/>
              <a:latin typeface="Arial" panose="020B0604020202020204" pitchFamily="34" charset="0"/>
              <a:ea typeface="Times" panose="02020603050405020304" pitchFamily="18" charset="0"/>
            </a:endParaRPr>
          </a:p>
          <a:p>
            <a:pPr marL="342900" lvl="0" indent="-342900">
              <a:lnSpc>
                <a:spcPct val="115000"/>
              </a:lnSpc>
              <a:spcBef>
                <a:spcPts val="600"/>
              </a:spcBef>
              <a:buFont typeface="Symbol" panose="05050102010706020507" pitchFamily="18" charset="2"/>
              <a:buChar char=""/>
              <a:tabLst>
                <a:tab pos="215900" algn="l"/>
              </a:tabLst>
            </a:pPr>
            <a:r>
              <a:rPr lang="en-GB" sz="1800" dirty="0">
                <a:solidFill>
                  <a:srgbClr val="000000"/>
                </a:solidFill>
                <a:effectLst/>
                <a:latin typeface="Arial" panose="020B0604020202020204" pitchFamily="34" charset="0"/>
                <a:ea typeface="Times" panose="02020603050405020304" pitchFamily="18" charset="0"/>
              </a:rPr>
              <a:t>Always be mindful of their responsibility to maintain and develop Prospect’s ethos and reputation. </a:t>
            </a:r>
            <a:endParaRPr lang="en-GB" sz="1800" dirty="0">
              <a:effectLst/>
              <a:latin typeface="Arial" panose="020B0604020202020204" pitchFamily="34" charset="0"/>
              <a:ea typeface="Times" panose="02020603050405020304" pitchFamily="18" charset="0"/>
            </a:endParaRPr>
          </a:p>
          <a:p>
            <a:pPr marL="342900" lvl="0" indent="-342900">
              <a:lnSpc>
                <a:spcPct val="115000"/>
              </a:lnSpc>
              <a:spcBef>
                <a:spcPts val="600"/>
              </a:spcBef>
              <a:buFont typeface="Symbol" panose="05050102010706020507" pitchFamily="18" charset="2"/>
              <a:buChar char=""/>
              <a:tabLst>
                <a:tab pos="215900" algn="l"/>
              </a:tabLst>
            </a:pPr>
            <a:r>
              <a:rPr lang="en-GB" sz="1800" dirty="0">
                <a:effectLst/>
                <a:latin typeface="Arial" panose="020B0604020202020204" pitchFamily="34" charset="0"/>
                <a:ea typeface="Times" panose="02020603050405020304" pitchFamily="18" charset="0"/>
              </a:rPr>
              <a:t>Declare any interests that may conflict with their role in Prospect, for example in a professional or political capacity. </a:t>
            </a:r>
          </a:p>
          <a:p>
            <a:pPr marL="342900" lvl="0" indent="-342900">
              <a:lnSpc>
                <a:spcPct val="115000"/>
              </a:lnSpc>
              <a:spcBef>
                <a:spcPts val="600"/>
              </a:spcBef>
              <a:buFont typeface="Symbol" panose="05050102010706020507" pitchFamily="18" charset="2"/>
              <a:buChar char=""/>
              <a:tabLst>
                <a:tab pos="215900" algn="l"/>
              </a:tabLst>
            </a:pPr>
            <a:r>
              <a:rPr lang="en-GB" sz="1800" dirty="0">
                <a:effectLst/>
                <a:latin typeface="Arial" panose="020B0604020202020204" pitchFamily="34" charset="0"/>
                <a:ea typeface="Times" panose="02020603050405020304" pitchFamily="18" charset="0"/>
              </a:rPr>
              <a:t>Respect confidentiality and ensure GDPR compliance in dealing with any documents, material, or devices containing confidential information.   </a:t>
            </a:r>
          </a:p>
          <a:p>
            <a:pPr marL="342900" lvl="0" indent="-342900">
              <a:lnSpc>
                <a:spcPct val="115000"/>
              </a:lnSpc>
              <a:spcBef>
                <a:spcPts val="600"/>
              </a:spcBef>
              <a:buFont typeface="Symbol" panose="05050102010706020507" pitchFamily="18" charset="2"/>
              <a:buChar char=""/>
              <a:tabLst>
                <a:tab pos="215900" algn="l"/>
              </a:tabLst>
            </a:pPr>
            <a:r>
              <a:rPr lang="en-GB" sz="1800" dirty="0">
                <a:effectLst/>
                <a:latin typeface="Arial" panose="020B0604020202020204" pitchFamily="34" charset="0"/>
                <a:ea typeface="Times" panose="02020603050405020304" pitchFamily="18" charset="0"/>
              </a:rPr>
              <a:t>Not bring Prospect into disrepute, including through the use of email, social and mainstream media and other internet sites.  </a:t>
            </a:r>
          </a:p>
          <a:p>
            <a:endParaRPr lang="en-GB" dirty="0"/>
          </a:p>
        </p:txBody>
      </p:sp>
    </p:spTree>
    <p:extLst>
      <p:ext uri="{BB962C8B-B14F-4D97-AF65-F5344CB8AC3E}">
        <p14:creationId xmlns:p14="http://schemas.microsoft.com/office/powerpoint/2010/main" val="15023156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639E2-723A-C113-4BF5-E066FF76A51B}"/>
              </a:ext>
            </a:extLst>
          </p:cNvPr>
          <p:cNvSpPr>
            <a:spLocks noGrp="1"/>
          </p:cNvSpPr>
          <p:nvPr>
            <p:ph type="title"/>
          </p:nvPr>
        </p:nvSpPr>
        <p:spPr>
          <a:xfrm>
            <a:off x="345989" y="481914"/>
            <a:ext cx="8890522" cy="1285102"/>
          </a:xfrm>
        </p:spPr>
        <p:txBody>
          <a:bodyPr>
            <a:normAutofit/>
          </a:bodyPr>
          <a:lstStyle/>
          <a:p>
            <a:r>
              <a:rPr lang="en-GB" dirty="0">
                <a:latin typeface="Arial"/>
                <a:cs typeface="Arial"/>
              </a:rPr>
              <a:t>GDPR – 7 principles</a:t>
            </a:r>
            <a:endParaRPr lang="en-GB" dirty="0"/>
          </a:p>
        </p:txBody>
      </p:sp>
      <p:sp>
        <p:nvSpPr>
          <p:cNvPr id="3" name="Content Placeholder 2">
            <a:extLst>
              <a:ext uri="{FF2B5EF4-FFF2-40B4-BE49-F238E27FC236}">
                <a16:creationId xmlns:a16="http://schemas.microsoft.com/office/drawing/2014/main" id="{9DFAF201-2FB9-1F1D-6419-7DA510578F38}"/>
              </a:ext>
            </a:extLst>
          </p:cNvPr>
          <p:cNvSpPr>
            <a:spLocks noGrp="1"/>
          </p:cNvSpPr>
          <p:nvPr>
            <p:ph idx="1"/>
          </p:nvPr>
        </p:nvSpPr>
        <p:spPr>
          <a:xfrm>
            <a:off x="1099751" y="2014151"/>
            <a:ext cx="8136760" cy="4361935"/>
          </a:xfrm>
        </p:spPr>
        <p:txBody>
          <a:bodyPr>
            <a:normAutofit fontScale="55000" lnSpcReduction="20000"/>
          </a:bodyPr>
          <a:lstStyle/>
          <a:p>
            <a:pPr marL="0" indent="0">
              <a:buNone/>
            </a:pPr>
            <a:r>
              <a:rPr lang="en-GB" dirty="0"/>
              <a:t>1.	Always use the bulk mail function or ‘bcc’ members in group emails. Don’t assume just because two members sit together, that they each know the other is a member of the union.</a:t>
            </a:r>
          </a:p>
          <a:p>
            <a:pPr marL="0" indent="0">
              <a:buNone/>
            </a:pPr>
            <a:r>
              <a:rPr lang="en-GB" dirty="0"/>
              <a:t>2.	Ensuring if you’re using a workplace computer, understand who controls this information. The company will be the data controller for the computer system but will be the processor of union information.</a:t>
            </a:r>
          </a:p>
          <a:p>
            <a:pPr marL="0" indent="0">
              <a:buNone/>
            </a:pPr>
            <a:r>
              <a:rPr lang="en-GB" dirty="0"/>
              <a:t>3.	Seek permission from manager/company to request facilities in order to do your union role in a safe way. Can you have a lockable room, secure email, filing cabinet, notice boards etc.</a:t>
            </a:r>
          </a:p>
          <a:p>
            <a:pPr marL="0" indent="0">
              <a:buNone/>
            </a:pPr>
            <a:r>
              <a:rPr lang="en-GB" dirty="0"/>
              <a:t>4.	If sending list of union members’ details, always password protect the document – remember this hold secure information. Send the password protected email attachment and then send the password in a separate email.</a:t>
            </a:r>
          </a:p>
          <a:p>
            <a:pPr marL="0" indent="0">
              <a:buNone/>
            </a:pPr>
            <a:r>
              <a:rPr lang="en-GB" dirty="0"/>
              <a:t>5.	If you think you may have a data breach, contact the data protection officer at Prospect on  datacompliance@prospect.org.uk as soon as possible, so they can help and minimise the impact. We have 72 hours to assess and report the breach to the ICO.</a:t>
            </a:r>
          </a:p>
          <a:p>
            <a:pPr marL="0" indent="0">
              <a:buNone/>
            </a:pPr>
            <a:r>
              <a:rPr lang="en-GB" dirty="0"/>
              <a:t>6.	Whatever media platforms you use as a branch ensure the union is aware and obtain the necessary permissions if required. On-line media may involve personal data being transferred overseas. Inform Prospect’s DPCO on datacompliance@prospect.org.uk</a:t>
            </a:r>
          </a:p>
          <a:p>
            <a:pPr marL="0" indent="0">
              <a:buNone/>
            </a:pPr>
            <a:r>
              <a:rPr lang="en-GB" dirty="0"/>
              <a:t>7.	Social media accounts should inform Comms and be followed by Comms.</a:t>
            </a:r>
          </a:p>
          <a:p>
            <a:endParaRPr lang="en-GB" dirty="0"/>
          </a:p>
        </p:txBody>
      </p:sp>
    </p:spTree>
    <p:extLst>
      <p:ext uri="{BB962C8B-B14F-4D97-AF65-F5344CB8AC3E}">
        <p14:creationId xmlns:p14="http://schemas.microsoft.com/office/powerpoint/2010/main" val="36932608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E008C-8B10-A253-E4E5-DA3416FC3081}"/>
              </a:ext>
            </a:extLst>
          </p:cNvPr>
          <p:cNvSpPr>
            <a:spLocks noGrp="1"/>
          </p:cNvSpPr>
          <p:nvPr>
            <p:ph type="title"/>
          </p:nvPr>
        </p:nvSpPr>
        <p:spPr>
          <a:xfrm>
            <a:off x="875801" y="894271"/>
            <a:ext cx="9792987" cy="1547377"/>
          </a:xfrm>
        </p:spPr>
        <p:txBody>
          <a:bodyPr/>
          <a:lstStyle/>
          <a:p>
            <a:r>
              <a:rPr lang="en-GB" sz="3600" dirty="0">
                <a:latin typeface="Arial"/>
                <a:cs typeface="Arial"/>
              </a:rPr>
              <a:t>GDPR Individual rights &amp; direct marketing.</a:t>
            </a:r>
            <a:r>
              <a:rPr lang="en-GB" dirty="0">
                <a:latin typeface="Arial"/>
                <a:cs typeface="Arial"/>
              </a:rPr>
              <a:t> </a:t>
            </a:r>
            <a:endParaRPr lang="en-GB" dirty="0"/>
          </a:p>
        </p:txBody>
      </p:sp>
      <p:sp>
        <p:nvSpPr>
          <p:cNvPr id="3" name="Content Placeholder 2">
            <a:extLst>
              <a:ext uri="{FF2B5EF4-FFF2-40B4-BE49-F238E27FC236}">
                <a16:creationId xmlns:a16="http://schemas.microsoft.com/office/drawing/2014/main" id="{E3E1A967-A0D9-93DF-79CE-0D2C52B350B4}"/>
              </a:ext>
            </a:extLst>
          </p:cNvPr>
          <p:cNvSpPr>
            <a:spLocks noGrp="1"/>
          </p:cNvSpPr>
          <p:nvPr>
            <p:ph idx="1"/>
          </p:nvPr>
        </p:nvSpPr>
        <p:spPr/>
        <p:txBody>
          <a:bodyPr/>
          <a:lstStyle/>
          <a:p>
            <a:r>
              <a:rPr lang="en-GB" dirty="0"/>
              <a:t>Further guidance in the resource area</a:t>
            </a:r>
          </a:p>
          <a:p>
            <a:r>
              <a:rPr lang="en-GB" dirty="0"/>
              <a:t>See guidance on direct marketing and PECR</a:t>
            </a:r>
          </a:p>
        </p:txBody>
      </p:sp>
    </p:spTree>
    <p:extLst>
      <p:ext uri="{BB962C8B-B14F-4D97-AF65-F5344CB8AC3E}">
        <p14:creationId xmlns:p14="http://schemas.microsoft.com/office/powerpoint/2010/main" val="416565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50FAF-1998-4B87-90C4-6FE8723115AD}"/>
              </a:ext>
            </a:extLst>
          </p:cNvPr>
          <p:cNvSpPr>
            <a:spLocks noGrp="1"/>
          </p:cNvSpPr>
          <p:nvPr>
            <p:ph type="title"/>
          </p:nvPr>
        </p:nvSpPr>
        <p:spPr/>
        <p:txBody>
          <a:bodyPr/>
          <a:lstStyle/>
          <a:p>
            <a:r>
              <a:rPr lang="en-GB" dirty="0"/>
              <a:t>Activity D </a:t>
            </a:r>
          </a:p>
        </p:txBody>
      </p:sp>
      <p:sp>
        <p:nvSpPr>
          <p:cNvPr id="3" name="Content Placeholder 2">
            <a:extLst>
              <a:ext uri="{FF2B5EF4-FFF2-40B4-BE49-F238E27FC236}">
                <a16:creationId xmlns:a16="http://schemas.microsoft.com/office/drawing/2014/main" id="{2DA47012-A018-458C-8C0E-CB37DC6EEC69}"/>
              </a:ext>
            </a:extLst>
          </p:cNvPr>
          <p:cNvSpPr>
            <a:spLocks noGrp="1"/>
          </p:cNvSpPr>
          <p:nvPr>
            <p:ph idx="1"/>
          </p:nvPr>
        </p:nvSpPr>
        <p:spPr/>
        <p:txBody>
          <a:bodyPr/>
          <a:lstStyle/>
          <a:p>
            <a:r>
              <a:rPr lang="en-GB" dirty="0"/>
              <a:t>What would you do if……</a:t>
            </a:r>
          </a:p>
          <a:p>
            <a:r>
              <a:rPr lang="en-GB" dirty="0"/>
              <a:t>Your tutor(s) will divide you into groups and give you one of the scenarios.</a:t>
            </a:r>
          </a:p>
          <a:p>
            <a:r>
              <a:rPr lang="en-GB" dirty="0"/>
              <a:t>Consider what your approach may be as the Communication Rep. </a:t>
            </a:r>
          </a:p>
        </p:txBody>
      </p:sp>
    </p:spTree>
    <p:extLst>
      <p:ext uri="{BB962C8B-B14F-4D97-AF65-F5344CB8AC3E}">
        <p14:creationId xmlns:p14="http://schemas.microsoft.com/office/powerpoint/2010/main" val="13783435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FEF34-8B59-1C11-14C0-F6DAD6BE44AF}"/>
              </a:ext>
            </a:extLst>
          </p:cNvPr>
          <p:cNvSpPr>
            <a:spLocks noGrp="1"/>
          </p:cNvSpPr>
          <p:nvPr>
            <p:ph type="title"/>
          </p:nvPr>
        </p:nvSpPr>
        <p:spPr/>
        <p:txBody>
          <a:bodyPr/>
          <a:lstStyle/>
          <a:p>
            <a:r>
              <a:rPr lang="en-GB" dirty="0">
                <a:latin typeface="Arial"/>
                <a:cs typeface="Arial"/>
              </a:rPr>
              <a:t>Break</a:t>
            </a:r>
            <a:endParaRPr lang="en-GB" dirty="0"/>
          </a:p>
        </p:txBody>
      </p:sp>
      <p:sp>
        <p:nvSpPr>
          <p:cNvPr id="3" name="Content Placeholder 2">
            <a:extLst>
              <a:ext uri="{FF2B5EF4-FFF2-40B4-BE49-F238E27FC236}">
                <a16:creationId xmlns:a16="http://schemas.microsoft.com/office/drawing/2014/main" id="{CCC0E8EA-2EC5-BECB-E197-533C87DCEAD3}"/>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35274010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CED78-5632-959E-D579-71A12DBD2A34}"/>
              </a:ext>
            </a:extLst>
          </p:cNvPr>
          <p:cNvSpPr>
            <a:spLocks noGrp="1"/>
          </p:cNvSpPr>
          <p:nvPr>
            <p:ph type="title"/>
          </p:nvPr>
        </p:nvSpPr>
        <p:spPr>
          <a:xfrm>
            <a:off x="1228579" y="61715"/>
            <a:ext cx="7760988" cy="1801376"/>
          </a:xfrm>
        </p:spPr>
        <p:txBody>
          <a:bodyPr/>
          <a:lstStyle/>
          <a:p>
            <a:r>
              <a:rPr lang="en-GB" dirty="0">
                <a:latin typeface="Arial"/>
                <a:cs typeface="Arial"/>
              </a:rPr>
              <a:t>Session 5 </a:t>
            </a:r>
            <a:br>
              <a:rPr lang="en-GB" dirty="0">
                <a:latin typeface="Arial"/>
                <a:cs typeface="Arial"/>
              </a:rPr>
            </a:br>
            <a:r>
              <a:rPr lang="en-GB" sz="2800" b="0" dirty="0">
                <a:solidFill>
                  <a:srgbClr val="404040"/>
                </a:solidFill>
                <a:latin typeface="Arial"/>
                <a:cs typeface="Arial"/>
              </a:rPr>
              <a:t>Common forms of union communication.</a:t>
            </a:r>
            <a:endParaRPr lang="en-GB" dirty="0">
              <a:latin typeface="Arial"/>
              <a:cs typeface="Arial"/>
            </a:endParaRPr>
          </a:p>
        </p:txBody>
      </p:sp>
      <p:sp>
        <p:nvSpPr>
          <p:cNvPr id="3" name="Content Placeholder 2">
            <a:extLst>
              <a:ext uri="{FF2B5EF4-FFF2-40B4-BE49-F238E27FC236}">
                <a16:creationId xmlns:a16="http://schemas.microsoft.com/office/drawing/2014/main" id="{862182A6-9A85-2D39-C59A-9ECE443F4279}"/>
              </a:ext>
            </a:extLst>
          </p:cNvPr>
          <p:cNvSpPr>
            <a:spLocks noGrp="1"/>
          </p:cNvSpPr>
          <p:nvPr>
            <p:ph idx="1"/>
          </p:nvPr>
        </p:nvSpPr>
        <p:spPr>
          <a:xfrm>
            <a:off x="1073358" y="2225116"/>
            <a:ext cx="8163154" cy="3745913"/>
          </a:xfrm>
        </p:spPr>
        <p:txBody>
          <a:bodyPr vert="horz" lIns="0" tIns="0" rIns="0" bIns="0" rtlCol="0" anchor="t">
            <a:normAutofit fontScale="92500" lnSpcReduction="10000"/>
          </a:bodyPr>
          <a:lstStyle/>
          <a:p>
            <a:r>
              <a:rPr lang="en-GB" dirty="0">
                <a:latin typeface="Arial"/>
                <a:cs typeface="Arial"/>
              </a:rPr>
              <a:t>Email</a:t>
            </a:r>
          </a:p>
          <a:p>
            <a:r>
              <a:rPr lang="en-GB" dirty="0" err="1">
                <a:latin typeface="Arial"/>
                <a:cs typeface="Arial"/>
              </a:rPr>
              <a:t>Ebranch</a:t>
            </a:r>
            <a:r>
              <a:rPr lang="en-GB" dirty="0">
                <a:latin typeface="Arial"/>
                <a:cs typeface="Arial"/>
              </a:rPr>
              <a:t> (Prospect)</a:t>
            </a:r>
          </a:p>
          <a:p>
            <a:r>
              <a:rPr lang="en-GB" dirty="0"/>
              <a:t>Movement (from 2025)</a:t>
            </a:r>
          </a:p>
          <a:p>
            <a:r>
              <a:rPr lang="en-GB" dirty="0">
                <a:latin typeface="Arial"/>
                <a:cs typeface="Arial"/>
              </a:rPr>
              <a:t>Video meetings &amp; webinars (teams/Zoom)</a:t>
            </a:r>
            <a:endParaRPr lang="en-GB" dirty="0"/>
          </a:p>
          <a:p>
            <a:r>
              <a:rPr lang="en-GB" dirty="0">
                <a:latin typeface="Arial"/>
                <a:cs typeface="Arial"/>
              </a:rPr>
              <a:t>Branded templates</a:t>
            </a:r>
            <a:endParaRPr lang="en-GB" dirty="0"/>
          </a:p>
          <a:p>
            <a:r>
              <a:rPr lang="en-GB" dirty="0">
                <a:latin typeface="Arial"/>
                <a:cs typeface="Arial"/>
              </a:rPr>
              <a:t>Surveys</a:t>
            </a:r>
            <a:endParaRPr lang="en-GB" dirty="0"/>
          </a:p>
          <a:p>
            <a:r>
              <a:rPr lang="en-GB" dirty="0">
                <a:latin typeface="Arial"/>
                <a:cs typeface="Arial"/>
              </a:rPr>
              <a:t>Thru Text</a:t>
            </a:r>
          </a:p>
          <a:p>
            <a:r>
              <a:rPr lang="en-GB" dirty="0">
                <a:latin typeface="Arial"/>
                <a:cs typeface="Arial"/>
              </a:rPr>
              <a:t>Member meetings</a:t>
            </a:r>
            <a:endParaRPr lang="en-GB" dirty="0"/>
          </a:p>
          <a:p>
            <a:endParaRPr lang="en-GB" dirty="0"/>
          </a:p>
        </p:txBody>
      </p:sp>
    </p:spTree>
    <p:extLst>
      <p:ext uri="{BB962C8B-B14F-4D97-AF65-F5344CB8AC3E}">
        <p14:creationId xmlns:p14="http://schemas.microsoft.com/office/powerpoint/2010/main" val="22964908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D61CE-3ECC-4405-9C07-FAD4C62409D7}"/>
              </a:ext>
            </a:extLst>
          </p:cNvPr>
          <p:cNvSpPr>
            <a:spLocks noGrp="1"/>
          </p:cNvSpPr>
          <p:nvPr>
            <p:ph type="title"/>
          </p:nvPr>
        </p:nvSpPr>
        <p:spPr>
          <a:xfrm>
            <a:off x="806449" y="1037642"/>
            <a:ext cx="7760988" cy="1653210"/>
          </a:xfrm>
        </p:spPr>
        <p:txBody>
          <a:bodyPr>
            <a:normAutofit/>
          </a:bodyPr>
          <a:lstStyle/>
          <a:p>
            <a:r>
              <a:rPr lang="en-GB" sz="4400" dirty="0">
                <a:effectLst/>
                <a:latin typeface="Arial" panose="020B0604020202020204" pitchFamily="34" charset="0"/>
                <a:ea typeface="Calibri" panose="020F0502020204030204" pitchFamily="34" charset="0"/>
                <a:cs typeface="Arial" panose="020B0604020202020204" pitchFamily="34" charset="0"/>
              </a:rPr>
              <a:t>Prospect Websites: member site </a:t>
            </a:r>
            <a:endParaRPr lang="en-GB" sz="80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A8825886-6ECA-4244-87EA-B4BFB05AC705}"/>
              </a:ext>
            </a:extLst>
          </p:cNvPr>
          <p:cNvPicPr>
            <a:picLocks noChangeAspect="1"/>
          </p:cNvPicPr>
          <p:nvPr/>
        </p:nvPicPr>
        <p:blipFill rotWithShape="1">
          <a:blip r:embed="rId3"/>
          <a:srcRect l="7401" t="12933" r="12900" b="6106"/>
          <a:stretch/>
        </p:blipFill>
        <p:spPr>
          <a:xfrm>
            <a:off x="5688106" y="2861854"/>
            <a:ext cx="5914036" cy="3379243"/>
          </a:xfrm>
          <a:prstGeom prst="rect">
            <a:avLst/>
          </a:prstGeom>
        </p:spPr>
      </p:pic>
      <p:sp>
        <p:nvSpPr>
          <p:cNvPr id="3" name="Content Placeholder 2">
            <a:extLst>
              <a:ext uri="{FF2B5EF4-FFF2-40B4-BE49-F238E27FC236}">
                <a16:creationId xmlns:a16="http://schemas.microsoft.com/office/drawing/2014/main" id="{72FA7EE4-DF60-4235-BE10-86890A4E0C9D}"/>
              </a:ext>
            </a:extLst>
          </p:cNvPr>
          <p:cNvSpPr>
            <a:spLocks noGrp="1"/>
          </p:cNvSpPr>
          <p:nvPr>
            <p:ph idx="1"/>
          </p:nvPr>
        </p:nvSpPr>
        <p:spPr>
          <a:xfrm>
            <a:off x="685426" y="2937516"/>
            <a:ext cx="7760988" cy="3139136"/>
          </a:xfrm>
        </p:spPr>
        <p:txBody>
          <a:bodyPr/>
          <a:lstStyle/>
          <a:p>
            <a:pPr marL="457200"/>
            <a:r>
              <a:rPr lang="en-GB" dirty="0" err="1">
                <a:latin typeface="Arial" panose="020B0604020202020204" pitchFamily="34" charset="0"/>
                <a:ea typeface="Calibri" panose="020F0502020204030204" pitchFamily="34" charset="0"/>
                <a:cs typeface="Arial" panose="020B0604020202020204" pitchFamily="34" charset="0"/>
              </a:rPr>
              <a:t>eBranches</a:t>
            </a:r>
            <a:endParaRPr lang="en-GB" dirty="0">
              <a:latin typeface="Arial" panose="020B0604020202020204" pitchFamily="34" charset="0"/>
              <a:ea typeface="Calibri" panose="020F0502020204030204" pitchFamily="34" charset="0"/>
              <a:cs typeface="Arial" panose="020B0604020202020204" pitchFamily="34" charset="0"/>
            </a:endParaRPr>
          </a:p>
          <a:p>
            <a:pPr marL="457200"/>
            <a:r>
              <a:rPr lang="en-GB" dirty="0">
                <a:effectLst/>
                <a:latin typeface="Arial" panose="020B0604020202020204" pitchFamily="34" charset="0"/>
                <a:ea typeface="Calibri" panose="020F0502020204030204" pitchFamily="34" charset="0"/>
                <a:cs typeface="Arial" panose="020B0604020202020204" pitchFamily="34" charset="0"/>
              </a:rPr>
              <a:t>Sector and industry pages</a:t>
            </a:r>
          </a:p>
          <a:p>
            <a:pPr marL="457200"/>
            <a:r>
              <a:rPr lang="en-GB" dirty="0">
                <a:latin typeface="Arial" panose="020B0604020202020204" pitchFamily="34" charset="0"/>
                <a:ea typeface="Calibri" panose="020F0502020204030204" pitchFamily="34" charset="0"/>
                <a:cs typeface="Arial" panose="020B0604020202020204" pitchFamily="34" charset="0"/>
              </a:rPr>
              <a:t>Library of resources</a:t>
            </a:r>
          </a:p>
          <a:p>
            <a:pPr marL="457200"/>
            <a:r>
              <a:rPr lang="en-GB" dirty="0">
                <a:latin typeface="Arial" panose="020B0604020202020204" pitchFamily="34" charset="0"/>
                <a:ea typeface="Calibri" panose="020F0502020204030204" pitchFamily="34" charset="0"/>
                <a:cs typeface="Arial" panose="020B0604020202020204" pitchFamily="34" charset="0"/>
              </a:rPr>
              <a:t>Information on Networks</a:t>
            </a:r>
          </a:p>
          <a:p>
            <a:pPr marL="457200"/>
            <a:r>
              <a:rPr lang="en-GB" dirty="0">
                <a:latin typeface="Arial" panose="020B0604020202020204" pitchFamily="34" charset="0"/>
                <a:ea typeface="Calibri" panose="020F0502020204030204" pitchFamily="34" charset="0"/>
                <a:cs typeface="Arial" panose="020B0604020202020204" pitchFamily="34" charset="0"/>
              </a:rPr>
              <a:t>Member only content</a:t>
            </a:r>
            <a:endParaRPr lang="en-GB" dirty="0">
              <a:effectLst/>
              <a:latin typeface="Arial" panose="020B0604020202020204" pitchFamily="34" charset="0"/>
              <a:ea typeface="Calibri" panose="020F050202020403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3785719719"/>
      </p:ext>
    </p:extLst>
  </p:cSld>
  <p:clrMapOvr>
    <a:masterClrMapping/>
  </p:clrMapOvr>
  <p:transition spd="slow">
    <p:cove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5722F-BD67-7742-868F-DF6473B590BD}"/>
              </a:ext>
            </a:extLst>
          </p:cNvPr>
          <p:cNvSpPr>
            <a:spLocks noGrp="1"/>
          </p:cNvSpPr>
          <p:nvPr>
            <p:ph type="title"/>
          </p:nvPr>
        </p:nvSpPr>
        <p:spPr>
          <a:xfrm>
            <a:off x="1475524" y="437071"/>
            <a:ext cx="7760988" cy="1653210"/>
          </a:xfrm>
        </p:spPr>
        <p:txBody>
          <a:bodyPr/>
          <a:lstStyle/>
          <a:p>
            <a:r>
              <a:rPr lang="en-US" dirty="0"/>
              <a:t>Learning Outcomes</a:t>
            </a:r>
          </a:p>
        </p:txBody>
      </p:sp>
      <p:sp>
        <p:nvSpPr>
          <p:cNvPr id="3" name="Content Placeholder 2">
            <a:extLst>
              <a:ext uri="{FF2B5EF4-FFF2-40B4-BE49-F238E27FC236}">
                <a16:creationId xmlns:a16="http://schemas.microsoft.com/office/drawing/2014/main" id="{35A88BB5-E50D-DF4B-B427-969A8B422C74}"/>
              </a:ext>
            </a:extLst>
          </p:cNvPr>
          <p:cNvSpPr>
            <a:spLocks noGrp="1"/>
          </p:cNvSpPr>
          <p:nvPr>
            <p:ph idx="1"/>
          </p:nvPr>
        </p:nvSpPr>
        <p:spPr>
          <a:xfrm>
            <a:off x="1475524" y="2320905"/>
            <a:ext cx="7760988" cy="3139136"/>
          </a:xfrm>
        </p:spPr>
        <p:txBody>
          <a:bodyPr>
            <a:normAutofit/>
          </a:bodyPr>
          <a:lstStyle/>
          <a:p>
            <a:r>
              <a:rPr lang="en-US" dirty="0"/>
              <a:t>What makes a good communicator?</a:t>
            </a:r>
          </a:p>
          <a:p>
            <a:r>
              <a:rPr lang="en-US" dirty="0"/>
              <a:t>Variety of union communication roles and their purpose?</a:t>
            </a:r>
          </a:p>
          <a:p>
            <a:r>
              <a:rPr lang="en-US" dirty="0"/>
              <a:t>Exploring communications tools available and channels available and how to use them</a:t>
            </a:r>
          </a:p>
          <a:p>
            <a:r>
              <a:rPr lang="en-US" dirty="0"/>
              <a:t>Health check and planning next steps</a:t>
            </a:r>
          </a:p>
          <a:p>
            <a:endParaRPr lang="en-US" dirty="0"/>
          </a:p>
        </p:txBody>
      </p:sp>
    </p:spTree>
    <p:extLst>
      <p:ext uri="{BB962C8B-B14F-4D97-AF65-F5344CB8AC3E}">
        <p14:creationId xmlns:p14="http://schemas.microsoft.com/office/powerpoint/2010/main" val="3053177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D61CE-3ECC-4405-9C07-FAD4C62409D7}"/>
              </a:ext>
            </a:extLst>
          </p:cNvPr>
          <p:cNvSpPr>
            <a:spLocks noGrp="1"/>
          </p:cNvSpPr>
          <p:nvPr>
            <p:ph type="title"/>
          </p:nvPr>
        </p:nvSpPr>
        <p:spPr>
          <a:xfrm>
            <a:off x="740867" y="961210"/>
            <a:ext cx="7760988" cy="1653210"/>
          </a:xfrm>
        </p:spPr>
        <p:txBody>
          <a:bodyPr>
            <a:normAutofit/>
          </a:bodyPr>
          <a:lstStyle/>
          <a:p>
            <a:r>
              <a:rPr lang="en-GB" sz="4400" dirty="0">
                <a:effectLst/>
                <a:latin typeface="Arial" panose="020B0604020202020204" pitchFamily="34" charset="0"/>
                <a:ea typeface="Calibri" panose="020F0502020204030204" pitchFamily="34" charset="0"/>
                <a:cs typeface="Arial" panose="020B0604020202020204" pitchFamily="34" charset="0"/>
              </a:rPr>
              <a:t>Prospect Websites: public site </a:t>
            </a:r>
            <a:endParaRPr lang="en-GB" sz="80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72FA7EE4-DF60-4235-BE10-86890A4E0C9D}"/>
              </a:ext>
            </a:extLst>
          </p:cNvPr>
          <p:cNvSpPr>
            <a:spLocks noGrp="1"/>
          </p:cNvSpPr>
          <p:nvPr>
            <p:ph idx="1"/>
          </p:nvPr>
        </p:nvSpPr>
        <p:spPr>
          <a:xfrm>
            <a:off x="620901" y="2757654"/>
            <a:ext cx="7760988" cy="3139136"/>
          </a:xfrm>
        </p:spPr>
        <p:txBody>
          <a:bodyPr>
            <a:normAutofit lnSpcReduction="10000"/>
          </a:bodyPr>
          <a:lstStyle/>
          <a:p>
            <a:pPr marL="457200"/>
            <a:r>
              <a:rPr lang="en-GB" dirty="0">
                <a:effectLst/>
                <a:latin typeface="Arial" panose="020B0604020202020204" pitchFamily="34" charset="0"/>
                <a:ea typeface="Calibri" panose="020F0502020204030204" pitchFamily="34" charset="0"/>
                <a:cs typeface="Arial" panose="020B0604020202020204" pitchFamily="34" charset="0"/>
              </a:rPr>
              <a:t>Shop window</a:t>
            </a:r>
          </a:p>
          <a:p>
            <a:pPr marL="457200"/>
            <a:r>
              <a:rPr lang="en-GB" dirty="0">
                <a:effectLst/>
                <a:latin typeface="Arial" panose="020B0604020202020204" pitchFamily="34" charset="0"/>
                <a:ea typeface="Calibri" panose="020F0502020204030204" pitchFamily="34" charset="0"/>
                <a:cs typeface="Arial" panose="020B0604020202020204" pitchFamily="34" charset="0"/>
              </a:rPr>
              <a:t>Clear design </a:t>
            </a:r>
          </a:p>
          <a:p>
            <a:pPr marL="457200"/>
            <a:r>
              <a:rPr lang="en-GB" dirty="0">
                <a:latin typeface="Arial" panose="020B0604020202020204" pitchFamily="34" charset="0"/>
                <a:ea typeface="Calibri" panose="020F0502020204030204" pitchFamily="34" charset="0"/>
                <a:cs typeface="Arial" panose="020B0604020202020204" pitchFamily="34" charset="0"/>
              </a:rPr>
              <a:t>Profiling multi-sector work</a:t>
            </a:r>
          </a:p>
          <a:p>
            <a:pPr marL="457200"/>
            <a:r>
              <a:rPr lang="en-GB" dirty="0">
                <a:latin typeface="Arial" panose="020B0604020202020204" pitchFamily="34" charset="0"/>
                <a:ea typeface="Calibri" panose="020F0502020204030204" pitchFamily="34" charset="0"/>
                <a:cs typeface="Arial" panose="020B0604020202020204" pitchFamily="34" charset="0"/>
              </a:rPr>
              <a:t>Information on Networks</a:t>
            </a:r>
          </a:p>
          <a:p>
            <a:pPr marL="457200"/>
            <a:r>
              <a:rPr lang="en-GB" dirty="0">
                <a:latin typeface="Arial" panose="020B0604020202020204" pitchFamily="34" charset="0"/>
                <a:ea typeface="Calibri" panose="020F0502020204030204" pitchFamily="34" charset="0"/>
                <a:cs typeface="Arial" panose="020B0604020202020204" pitchFamily="34" charset="0"/>
              </a:rPr>
              <a:t>Ambition page:</a:t>
            </a:r>
          </a:p>
          <a:p>
            <a:pPr marL="114300" indent="0">
              <a:buNone/>
            </a:pPr>
            <a:r>
              <a:rPr lang="en-GB" dirty="0"/>
              <a:t>	</a:t>
            </a:r>
            <a:r>
              <a:rPr lang="en-GB" dirty="0" err="1"/>
              <a:t>prospect.org.uk</a:t>
            </a:r>
            <a:r>
              <a:rPr lang="en-GB" dirty="0"/>
              <a:t>/about/ambition/ </a:t>
            </a:r>
            <a:endParaRPr lang="en-GB" dirty="0">
              <a:latin typeface="Arial" panose="020B0604020202020204" pitchFamily="34" charset="0"/>
              <a:ea typeface="Calibri" panose="020F0502020204030204" pitchFamily="34" charset="0"/>
              <a:cs typeface="Arial" panose="020B0604020202020204" pitchFamily="34" charset="0"/>
            </a:endParaRPr>
          </a:p>
          <a:p>
            <a:endParaRPr lang="en-GB" dirty="0"/>
          </a:p>
        </p:txBody>
      </p:sp>
      <p:pic>
        <p:nvPicPr>
          <p:cNvPr id="7" name="Picture 6" descr="Graphical user interface, text, application, email&#10;&#10;Description automatically generated">
            <a:extLst>
              <a:ext uri="{FF2B5EF4-FFF2-40B4-BE49-F238E27FC236}">
                <a16:creationId xmlns:a16="http://schemas.microsoft.com/office/drawing/2014/main" id="{2831DABA-9F25-0A41-80D2-6473C82592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70992" y="2278155"/>
            <a:ext cx="5448023" cy="3930852"/>
          </a:xfrm>
          <a:prstGeom prst="rect">
            <a:avLst/>
          </a:prstGeom>
        </p:spPr>
      </p:pic>
    </p:spTree>
    <p:extLst>
      <p:ext uri="{BB962C8B-B14F-4D97-AF65-F5344CB8AC3E}">
        <p14:creationId xmlns:p14="http://schemas.microsoft.com/office/powerpoint/2010/main" val="3138701237"/>
      </p:ext>
    </p:extLst>
  </p:cSld>
  <p:clrMapOvr>
    <a:masterClrMapping/>
  </p:clrMapOvr>
  <p:transition spd="slow">
    <p:cove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D61CE-3ECC-4405-9C07-FAD4C62409D7}"/>
              </a:ext>
            </a:extLst>
          </p:cNvPr>
          <p:cNvSpPr>
            <a:spLocks noGrp="1"/>
          </p:cNvSpPr>
          <p:nvPr>
            <p:ph type="title"/>
          </p:nvPr>
        </p:nvSpPr>
        <p:spPr>
          <a:xfrm>
            <a:off x="740867" y="961210"/>
            <a:ext cx="7760988" cy="1653210"/>
          </a:xfrm>
        </p:spPr>
        <p:txBody>
          <a:bodyPr>
            <a:normAutofit/>
          </a:bodyPr>
          <a:lstStyle/>
          <a:p>
            <a:r>
              <a:rPr lang="en-GB" sz="4400" dirty="0">
                <a:latin typeface="Arial" panose="020B0604020202020204" pitchFamily="34" charset="0"/>
                <a:ea typeface="Calibri" panose="020F0502020204030204" pitchFamily="34" charset="0"/>
                <a:cs typeface="Arial" panose="020B0604020202020204" pitchFamily="34" charset="0"/>
              </a:rPr>
              <a:t>Your</a:t>
            </a:r>
            <a:r>
              <a:rPr lang="en-GB" sz="4400" dirty="0">
                <a:effectLst/>
                <a:latin typeface="Arial" panose="020B0604020202020204" pitchFamily="34" charset="0"/>
                <a:ea typeface="Calibri" panose="020F0502020204030204" pitchFamily="34" charset="0"/>
                <a:cs typeface="Arial" panose="020B0604020202020204" pitchFamily="34" charset="0"/>
              </a:rPr>
              <a:t> Websites: </a:t>
            </a:r>
            <a:endParaRPr lang="en-GB" sz="80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72FA7EE4-DF60-4235-BE10-86890A4E0C9D}"/>
              </a:ext>
            </a:extLst>
          </p:cNvPr>
          <p:cNvSpPr>
            <a:spLocks noGrp="1"/>
          </p:cNvSpPr>
          <p:nvPr>
            <p:ph idx="1"/>
          </p:nvPr>
        </p:nvSpPr>
        <p:spPr>
          <a:xfrm>
            <a:off x="620901" y="2757654"/>
            <a:ext cx="7760988" cy="3139136"/>
          </a:xfrm>
        </p:spPr>
        <p:txBody>
          <a:bodyPr>
            <a:normAutofit/>
          </a:bodyPr>
          <a:lstStyle/>
          <a:p>
            <a:pPr marL="457200"/>
            <a:r>
              <a:rPr lang="en-GB" dirty="0">
                <a:effectLst/>
                <a:latin typeface="Arial" panose="020B0604020202020204" pitchFamily="34" charset="0"/>
                <a:ea typeface="Calibri" panose="020F0502020204030204" pitchFamily="34" charset="0"/>
                <a:cs typeface="Arial" panose="020B0604020202020204" pitchFamily="34" charset="0"/>
              </a:rPr>
              <a:t>Shop window</a:t>
            </a:r>
          </a:p>
          <a:p>
            <a:pPr marL="457200"/>
            <a:r>
              <a:rPr lang="en-GB" dirty="0">
                <a:effectLst/>
                <a:latin typeface="Arial" panose="020B0604020202020204" pitchFamily="34" charset="0"/>
                <a:ea typeface="Calibri" panose="020F0502020204030204" pitchFamily="34" charset="0"/>
                <a:cs typeface="Arial" panose="020B0604020202020204" pitchFamily="34" charset="0"/>
              </a:rPr>
              <a:t>Clear design</a:t>
            </a:r>
          </a:p>
          <a:p>
            <a:pPr marL="457200"/>
            <a:r>
              <a:rPr lang="en-GB" dirty="0">
                <a:latin typeface="Arial" panose="020B0604020202020204" pitchFamily="34" charset="0"/>
                <a:ea typeface="Calibri" panose="020F0502020204030204" pitchFamily="34" charset="0"/>
                <a:cs typeface="Arial" panose="020B0604020202020204" pitchFamily="34" charset="0"/>
              </a:rPr>
              <a:t>Linked to Prospect/</a:t>
            </a:r>
            <a:r>
              <a:rPr lang="en-GB" dirty="0" err="1">
                <a:latin typeface="Arial" panose="020B0604020202020204" pitchFamily="34" charset="0"/>
                <a:ea typeface="Calibri" panose="020F0502020204030204" pitchFamily="34" charset="0"/>
                <a:cs typeface="Arial" panose="020B0604020202020204" pitchFamily="34" charset="0"/>
              </a:rPr>
              <a:t>Bectu</a:t>
            </a:r>
            <a:r>
              <a:rPr lang="en-GB" dirty="0">
                <a:effectLst/>
                <a:latin typeface="Arial" panose="020B0604020202020204" pitchFamily="34" charset="0"/>
                <a:ea typeface="Calibri" panose="020F0502020204030204" pitchFamily="34" charset="0"/>
                <a:cs typeface="Arial" panose="020B0604020202020204" pitchFamily="34" charset="0"/>
              </a:rPr>
              <a:t> </a:t>
            </a:r>
          </a:p>
          <a:p>
            <a:pPr marL="571500" indent="-457200"/>
            <a:r>
              <a:rPr lang="en-GB" dirty="0">
                <a:latin typeface="Arial" panose="020B0604020202020204" pitchFamily="34" charset="0"/>
                <a:ea typeface="Calibri" panose="020F0502020204030204" pitchFamily="34" charset="0"/>
                <a:cs typeface="Arial" panose="020B0604020202020204" pitchFamily="34" charset="0"/>
              </a:rPr>
              <a:t>Information on Networks</a:t>
            </a:r>
          </a:p>
          <a:p>
            <a:pPr marL="571500" indent="-457200"/>
            <a:r>
              <a:rPr lang="en-GB" b="1" u="sng" dirty="0">
                <a:latin typeface="Arial" panose="020B0604020202020204" pitchFamily="34" charset="0"/>
                <a:ea typeface="Calibri" panose="020F0502020204030204" pitchFamily="34" charset="0"/>
                <a:cs typeface="Arial" panose="020B0604020202020204" pitchFamily="34" charset="0"/>
              </a:rPr>
              <a:t>Ambition Page</a:t>
            </a:r>
          </a:p>
          <a:p>
            <a:pPr marL="114300" indent="0">
              <a:buNone/>
            </a:pPr>
            <a:endParaRPr lang="en-GB" dirty="0">
              <a:latin typeface="Arial" panose="020B0604020202020204" pitchFamily="34" charset="0"/>
              <a:ea typeface="Calibri" panose="020F0502020204030204" pitchFamily="34" charset="0"/>
              <a:cs typeface="Arial" panose="020B0604020202020204" pitchFamily="34" charset="0"/>
            </a:endParaRPr>
          </a:p>
          <a:p>
            <a:pPr marL="114300" indent="0">
              <a:buNone/>
            </a:pPr>
            <a:endParaRPr lang="en-GB" dirty="0">
              <a:latin typeface="Arial" panose="020B0604020202020204" pitchFamily="34" charset="0"/>
              <a:ea typeface="Calibri" panose="020F0502020204030204" pitchFamily="34" charset="0"/>
              <a:cs typeface="Arial" panose="020B0604020202020204" pitchFamily="34" charset="0"/>
            </a:endParaRPr>
          </a:p>
          <a:p>
            <a:endParaRPr lang="en-GB" dirty="0"/>
          </a:p>
        </p:txBody>
      </p:sp>
      <p:pic>
        <p:nvPicPr>
          <p:cNvPr id="7" name="Picture 6" descr="Graphical user interface, text, application, email&#10;&#10;Description automatically generated">
            <a:extLst>
              <a:ext uri="{FF2B5EF4-FFF2-40B4-BE49-F238E27FC236}">
                <a16:creationId xmlns:a16="http://schemas.microsoft.com/office/drawing/2014/main" id="{2831DABA-9F25-0A41-80D2-6473C82592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70992" y="2278155"/>
            <a:ext cx="5448023" cy="3930852"/>
          </a:xfrm>
          <a:prstGeom prst="rect">
            <a:avLst/>
          </a:prstGeom>
        </p:spPr>
      </p:pic>
    </p:spTree>
    <p:extLst>
      <p:ext uri="{BB962C8B-B14F-4D97-AF65-F5344CB8AC3E}">
        <p14:creationId xmlns:p14="http://schemas.microsoft.com/office/powerpoint/2010/main" val="2801473558"/>
      </p:ext>
    </p:extLst>
  </p:cSld>
  <p:clrMapOvr>
    <a:masterClrMapping/>
  </p:clrMapOvr>
  <p:transition spd="slow">
    <p:cove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A42AD-480F-8363-DB9E-AA8792851E3C}"/>
              </a:ext>
            </a:extLst>
          </p:cNvPr>
          <p:cNvSpPr>
            <a:spLocks noGrp="1"/>
          </p:cNvSpPr>
          <p:nvPr>
            <p:ph type="title"/>
          </p:nvPr>
        </p:nvSpPr>
        <p:spPr>
          <a:xfrm>
            <a:off x="1332411" y="894271"/>
            <a:ext cx="7904100" cy="1265455"/>
          </a:xfrm>
        </p:spPr>
        <p:txBody>
          <a:bodyPr/>
          <a:lstStyle/>
          <a:p>
            <a:r>
              <a:rPr lang="en-GB" dirty="0"/>
              <a:t>Union Inductions</a:t>
            </a:r>
          </a:p>
        </p:txBody>
      </p:sp>
      <p:sp>
        <p:nvSpPr>
          <p:cNvPr id="3" name="Content Placeholder 2">
            <a:extLst>
              <a:ext uri="{FF2B5EF4-FFF2-40B4-BE49-F238E27FC236}">
                <a16:creationId xmlns:a16="http://schemas.microsoft.com/office/drawing/2014/main" id="{5670E7A8-A398-4D21-DFA2-D1CB74650F6B}"/>
              </a:ext>
            </a:extLst>
          </p:cNvPr>
          <p:cNvSpPr>
            <a:spLocks noGrp="1"/>
          </p:cNvSpPr>
          <p:nvPr>
            <p:ph idx="1"/>
          </p:nvPr>
        </p:nvSpPr>
        <p:spPr>
          <a:xfrm>
            <a:off x="1079863" y="2560320"/>
            <a:ext cx="8156649" cy="3410709"/>
          </a:xfrm>
        </p:spPr>
        <p:txBody>
          <a:bodyPr>
            <a:normAutofit fontScale="92500" lnSpcReduction="10000"/>
          </a:bodyPr>
          <a:lstStyle/>
          <a:p>
            <a:r>
              <a:rPr lang="en-GB" dirty="0"/>
              <a:t>Get permission from employer</a:t>
            </a:r>
          </a:p>
          <a:p>
            <a:r>
              <a:rPr lang="en-GB" dirty="0"/>
              <a:t>Aimed at new starters (no assumptions)</a:t>
            </a:r>
          </a:p>
          <a:p>
            <a:r>
              <a:rPr lang="en-GB" dirty="0"/>
              <a:t>Short and snappy (20 mins absolute max)</a:t>
            </a:r>
          </a:p>
          <a:p>
            <a:r>
              <a:rPr lang="en-GB" dirty="0"/>
              <a:t>Use your checklist</a:t>
            </a:r>
          </a:p>
          <a:p>
            <a:r>
              <a:rPr lang="en-GB" dirty="0"/>
              <a:t>Who is who / where can you find them? </a:t>
            </a:r>
          </a:p>
          <a:p>
            <a:r>
              <a:rPr lang="en-GB" dirty="0"/>
              <a:t>How to join (special offers if applicable)</a:t>
            </a:r>
          </a:p>
          <a:p>
            <a:r>
              <a:rPr lang="en-GB" dirty="0"/>
              <a:t>Overview of main benefits/local wins.</a:t>
            </a:r>
          </a:p>
        </p:txBody>
      </p:sp>
    </p:spTree>
    <p:extLst>
      <p:ext uri="{BB962C8B-B14F-4D97-AF65-F5344CB8AC3E}">
        <p14:creationId xmlns:p14="http://schemas.microsoft.com/office/powerpoint/2010/main" val="16823457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E48DB-4A4C-4409-81CE-682B5A37DF6F}"/>
              </a:ext>
            </a:extLst>
          </p:cNvPr>
          <p:cNvSpPr>
            <a:spLocks noGrp="1"/>
          </p:cNvSpPr>
          <p:nvPr>
            <p:ph type="title"/>
          </p:nvPr>
        </p:nvSpPr>
        <p:spPr/>
        <p:txBody>
          <a:bodyPr/>
          <a:lstStyle/>
          <a:p>
            <a:r>
              <a:rPr lang="en-GB" dirty="0"/>
              <a:t>Recap</a:t>
            </a:r>
          </a:p>
        </p:txBody>
      </p:sp>
      <p:sp>
        <p:nvSpPr>
          <p:cNvPr id="3" name="Content Placeholder 2">
            <a:extLst>
              <a:ext uri="{FF2B5EF4-FFF2-40B4-BE49-F238E27FC236}">
                <a16:creationId xmlns:a16="http://schemas.microsoft.com/office/drawing/2014/main" id="{FD02DF58-ADB9-4B99-A9C4-A821A6019217}"/>
              </a:ext>
            </a:extLst>
          </p:cNvPr>
          <p:cNvSpPr>
            <a:spLocks noGrp="1"/>
          </p:cNvSpPr>
          <p:nvPr>
            <p:ph idx="1"/>
          </p:nvPr>
        </p:nvSpPr>
        <p:spPr>
          <a:xfrm>
            <a:off x="1475524" y="3428999"/>
            <a:ext cx="7633642" cy="2542029"/>
          </a:xfrm>
        </p:spPr>
        <p:txBody>
          <a:bodyPr vert="horz" lIns="0" tIns="0" rIns="0" bIns="0" rtlCol="0" anchor="t">
            <a:normAutofit/>
          </a:bodyPr>
          <a:lstStyle/>
          <a:p>
            <a:r>
              <a:rPr lang="en-GB" dirty="0">
                <a:latin typeface="Arial"/>
                <a:cs typeface="Arial"/>
              </a:rPr>
              <a:t>Pros/Cons of your own website/Social media?</a:t>
            </a:r>
            <a:endParaRPr lang="en-GB" dirty="0"/>
          </a:p>
          <a:p>
            <a:r>
              <a:rPr lang="en-GB" dirty="0"/>
              <a:t>Consider GDPR…. </a:t>
            </a:r>
          </a:p>
          <a:p>
            <a:r>
              <a:rPr lang="en-GB" dirty="0">
                <a:latin typeface="Arial"/>
                <a:cs typeface="Arial"/>
              </a:rPr>
              <a:t>What to do after an induction?</a:t>
            </a:r>
          </a:p>
          <a:p>
            <a:r>
              <a:rPr lang="en-GB" dirty="0">
                <a:latin typeface="Arial"/>
                <a:cs typeface="Arial"/>
              </a:rPr>
              <a:t>'Shadow tech'</a:t>
            </a:r>
          </a:p>
        </p:txBody>
      </p:sp>
    </p:spTree>
    <p:extLst>
      <p:ext uri="{BB962C8B-B14F-4D97-AF65-F5344CB8AC3E}">
        <p14:creationId xmlns:p14="http://schemas.microsoft.com/office/powerpoint/2010/main" val="37644788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5270F-8D27-4E2D-A297-7799C7F50E20}"/>
              </a:ext>
            </a:extLst>
          </p:cNvPr>
          <p:cNvSpPr>
            <a:spLocks noGrp="1"/>
          </p:cNvSpPr>
          <p:nvPr>
            <p:ph type="title"/>
          </p:nvPr>
        </p:nvSpPr>
        <p:spPr/>
        <p:txBody>
          <a:bodyPr/>
          <a:lstStyle/>
          <a:p>
            <a:r>
              <a:rPr lang="en-GB" dirty="0">
                <a:latin typeface="Arial"/>
                <a:cs typeface="Arial"/>
              </a:rPr>
              <a:t>What do effective communications look like:</a:t>
            </a:r>
            <a:endParaRPr lang="en-GB" dirty="0"/>
          </a:p>
        </p:txBody>
      </p:sp>
      <p:sp>
        <p:nvSpPr>
          <p:cNvPr id="3" name="Content Placeholder 2">
            <a:extLst>
              <a:ext uri="{FF2B5EF4-FFF2-40B4-BE49-F238E27FC236}">
                <a16:creationId xmlns:a16="http://schemas.microsoft.com/office/drawing/2014/main" id="{C62F54A2-89CD-4E15-8F04-83006970BB25}"/>
              </a:ext>
            </a:extLst>
          </p:cNvPr>
          <p:cNvSpPr>
            <a:spLocks noGrp="1"/>
          </p:cNvSpPr>
          <p:nvPr>
            <p:ph idx="1"/>
          </p:nvPr>
        </p:nvSpPr>
        <p:spPr/>
        <p:txBody>
          <a:bodyPr vert="horz" lIns="0" tIns="0" rIns="0" bIns="0" rtlCol="0" anchor="t">
            <a:normAutofit/>
          </a:bodyPr>
          <a:lstStyle/>
          <a:p>
            <a:r>
              <a:rPr lang="en-GB" dirty="0">
                <a:latin typeface="Arial"/>
                <a:cs typeface="Arial"/>
              </a:rPr>
              <a:t>They reach the right audience at the right time</a:t>
            </a:r>
            <a:endParaRPr lang="en-GB" dirty="0"/>
          </a:p>
          <a:p>
            <a:r>
              <a:rPr lang="en-GB" dirty="0">
                <a:latin typeface="Arial"/>
                <a:cs typeface="Arial"/>
              </a:rPr>
              <a:t>Can be understood by everyone. </a:t>
            </a:r>
            <a:endParaRPr lang="en-GB" dirty="0"/>
          </a:p>
          <a:p>
            <a:r>
              <a:rPr lang="en-GB" dirty="0">
                <a:latin typeface="Arial"/>
                <a:cs typeface="Arial"/>
              </a:rPr>
              <a:t>Get people to take action</a:t>
            </a:r>
          </a:p>
          <a:p>
            <a:r>
              <a:rPr lang="en-GB" dirty="0">
                <a:latin typeface="Arial"/>
                <a:cs typeface="Arial"/>
              </a:rPr>
              <a:t>Accessible</a:t>
            </a:r>
            <a:endParaRPr lang="en-GB" dirty="0"/>
          </a:p>
          <a:p>
            <a:r>
              <a:rPr lang="en-GB" dirty="0">
                <a:latin typeface="Arial"/>
                <a:cs typeface="Arial"/>
              </a:rPr>
              <a:t>User focused </a:t>
            </a:r>
          </a:p>
          <a:p>
            <a:endParaRPr lang="en-GB" dirty="0"/>
          </a:p>
        </p:txBody>
      </p:sp>
    </p:spTree>
    <p:extLst>
      <p:ext uri="{BB962C8B-B14F-4D97-AF65-F5344CB8AC3E}">
        <p14:creationId xmlns:p14="http://schemas.microsoft.com/office/powerpoint/2010/main" val="34532278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DCBDA-1543-4E92-9EE6-A483A903B75C}"/>
              </a:ext>
            </a:extLst>
          </p:cNvPr>
          <p:cNvSpPr>
            <a:spLocks noGrp="1"/>
          </p:cNvSpPr>
          <p:nvPr>
            <p:ph type="title"/>
          </p:nvPr>
        </p:nvSpPr>
        <p:spPr>
          <a:xfrm>
            <a:off x="1004878" y="470648"/>
            <a:ext cx="7760988" cy="1614454"/>
          </a:xfrm>
        </p:spPr>
        <p:txBody>
          <a:bodyPr>
            <a:normAutofit/>
          </a:bodyPr>
          <a:lstStyle/>
          <a:p>
            <a:r>
              <a:rPr lang="en-GB" dirty="0">
                <a:effectLst/>
                <a:latin typeface="Arial" panose="020B0604020202020204" pitchFamily="34" charset="0"/>
                <a:ea typeface="Calibri" panose="020F0502020204030204" pitchFamily="34" charset="0"/>
                <a:cs typeface="Arial" panose="020B0604020202020204" pitchFamily="34" charset="0"/>
              </a:rPr>
              <a:t>Social Media: best practice</a:t>
            </a:r>
            <a:endParaRPr lang="en-GB"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3E4AA70E-AAF3-46DA-920B-6DBAA8194798}"/>
              </a:ext>
            </a:extLst>
          </p:cNvPr>
          <p:cNvSpPr>
            <a:spLocks noGrp="1"/>
          </p:cNvSpPr>
          <p:nvPr>
            <p:ph idx="1"/>
          </p:nvPr>
        </p:nvSpPr>
        <p:spPr>
          <a:xfrm>
            <a:off x="1004878" y="2368836"/>
            <a:ext cx="7760988" cy="3776469"/>
          </a:xfrm>
        </p:spPr>
        <p:txBody>
          <a:bodyPr vert="horz" lIns="0" tIns="0" rIns="0" bIns="0" rtlCol="0" anchor="t">
            <a:normAutofit/>
          </a:bodyPr>
          <a:lstStyle/>
          <a:p>
            <a:pPr marL="457200"/>
            <a:r>
              <a:rPr lang="en-GB" dirty="0"/>
              <a:t>Don’t say anything on social which you wouldn’t say in a workplace!</a:t>
            </a:r>
          </a:p>
          <a:p>
            <a:pPr marL="457200"/>
            <a:r>
              <a:rPr lang="en-GB" dirty="0"/>
              <a:t>Sense check it if you’re not sure</a:t>
            </a:r>
          </a:p>
          <a:p>
            <a:pPr marL="457200"/>
            <a:r>
              <a:rPr lang="en-GB" dirty="0"/>
              <a:t>Do be human, sardonic, fun and responsibly reactive. Social media never works if it’s too staid. Mix your scheduled posts in with some reactive ones too so you’re ‘on the story.’</a:t>
            </a:r>
          </a:p>
        </p:txBody>
      </p:sp>
    </p:spTree>
    <p:extLst>
      <p:ext uri="{BB962C8B-B14F-4D97-AF65-F5344CB8AC3E}">
        <p14:creationId xmlns:p14="http://schemas.microsoft.com/office/powerpoint/2010/main" val="173184179"/>
      </p:ext>
    </p:extLst>
  </p:cSld>
  <p:clrMapOvr>
    <a:masterClrMapping/>
  </p:clrMapOvr>
  <p:transition spd="slow">
    <p:cove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C46E4-B719-45AB-9289-AE662350E2B1}"/>
              </a:ext>
            </a:extLst>
          </p:cNvPr>
          <p:cNvSpPr>
            <a:spLocks noGrp="1"/>
          </p:cNvSpPr>
          <p:nvPr>
            <p:ph type="title"/>
          </p:nvPr>
        </p:nvSpPr>
        <p:spPr/>
        <p:txBody>
          <a:bodyPr/>
          <a:lstStyle/>
          <a:p>
            <a:r>
              <a:rPr lang="en-GB" dirty="0">
                <a:latin typeface="Arial"/>
                <a:cs typeface="Arial"/>
              </a:rPr>
              <a:t> 4 steps</a:t>
            </a:r>
          </a:p>
        </p:txBody>
      </p:sp>
      <p:sp>
        <p:nvSpPr>
          <p:cNvPr id="3" name="Content Placeholder 2">
            <a:extLst>
              <a:ext uri="{FF2B5EF4-FFF2-40B4-BE49-F238E27FC236}">
                <a16:creationId xmlns:a16="http://schemas.microsoft.com/office/drawing/2014/main" id="{1FC178DD-F41B-42D1-BF42-025B1A16142C}"/>
              </a:ext>
            </a:extLst>
          </p:cNvPr>
          <p:cNvSpPr>
            <a:spLocks noGrp="1"/>
          </p:cNvSpPr>
          <p:nvPr>
            <p:ph idx="1"/>
          </p:nvPr>
        </p:nvSpPr>
        <p:spPr/>
        <p:txBody>
          <a:bodyPr/>
          <a:lstStyle/>
          <a:p>
            <a:r>
              <a:rPr lang="en-GB" dirty="0"/>
              <a:t>Step One – consistency</a:t>
            </a:r>
          </a:p>
          <a:p>
            <a:r>
              <a:rPr lang="en-GB" dirty="0"/>
              <a:t>Step Two -  engagement</a:t>
            </a:r>
          </a:p>
          <a:p>
            <a:r>
              <a:rPr lang="en-GB" dirty="0"/>
              <a:t>Step Three – tone of voice</a:t>
            </a:r>
          </a:p>
          <a:p>
            <a:r>
              <a:rPr lang="en-GB" dirty="0"/>
              <a:t>Step Four – go where your audience is….</a:t>
            </a:r>
          </a:p>
        </p:txBody>
      </p:sp>
    </p:spTree>
    <p:extLst>
      <p:ext uri="{BB962C8B-B14F-4D97-AF65-F5344CB8AC3E}">
        <p14:creationId xmlns:p14="http://schemas.microsoft.com/office/powerpoint/2010/main" val="37697128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0C289-AF3E-FC47-BD34-EC32A513C520}"/>
              </a:ext>
            </a:extLst>
          </p:cNvPr>
          <p:cNvSpPr>
            <a:spLocks noGrp="1"/>
          </p:cNvSpPr>
          <p:nvPr>
            <p:ph type="title"/>
          </p:nvPr>
        </p:nvSpPr>
        <p:spPr>
          <a:xfrm>
            <a:off x="1475524" y="450518"/>
            <a:ext cx="7760988" cy="1653210"/>
          </a:xfrm>
        </p:spPr>
        <p:txBody>
          <a:bodyPr/>
          <a:lstStyle/>
          <a:p>
            <a:r>
              <a:rPr lang="en-US" dirty="0"/>
              <a:t>Accessibility</a:t>
            </a:r>
          </a:p>
        </p:txBody>
      </p:sp>
      <p:sp>
        <p:nvSpPr>
          <p:cNvPr id="3" name="Content Placeholder 2">
            <a:extLst>
              <a:ext uri="{FF2B5EF4-FFF2-40B4-BE49-F238E27FC236}">
                <a16:creationId xmlns:a16="http://schemas.microsoft.com/office/drawing/2014/main" id="{422028C6-6BD8-6E43-AEAD-F9DCD4F807D8}"/>
              </a:ext>
            </a:extLst>
          </p:cNvPr>
          <p:cNvSpPr>
            <a:spLocks noGrp="1"/>
          </p:cNvSpPr>
          <p:nvPr>
            <p:ph idx="1"/>
          </p:nvPr>
        </p:nvSpPr>
        <p:spPr>
          <a:xfrm>
            <a:off x="1475524" y="2401587"/>
            <a:ext cx="7760988" cy="3139136"/>
          </a:xfrm>
        </p:spPr>
        <p:txBody>
          <a:bodyPr/>
          <a:lstStyle/>
          <a:p>
            <a:r>
              <a:rPr lang="en-GB" dirty="0"/>
              <a:t>Use a readable font size – at least 12pt</a:t>
            </a:r>
          </a:p>
          <a:p>
            <a:r>
              <a:rPr lang="en-GB" dirty="0"/>
              <a:t>Use plain language – clear, concise and precise</a:t>
            </a:r>
          </a:p>
          <a:p>
            <a:r>
              <a:rPr lang="en-GB" dirty="0"/>
              <a:t>Use good colour contrasts </a:t>
            </a:r>
          </a:p>
          <a:p>
            <a:r>
              <a:rPr lang="en-GB" dirty="0"/>
              <a:t>Make your hyperlinks descriptive </a:t>
            </a:r>
          </a:p>
          <a:p>
            <a:r>
              <a:rPr lang="en-GB" dirty="0"/>
              <a:t>Describe images and use transcripts for videos</a:t>
            </a:r>
          </a:p>
          <a:p>
            <a:endParaRPr lang="en-GB" dirty="0"/>
          </a:p>
          <a:p>
            <a:endParaRPr lang="en-GB" dirty="0"/>
          </a:p>
          <a:p>
            <a:endParaRPr lang="en-US" dirty="0"/>
          </a:p>
        </p:txBody>
      </p:sp>
    </p:spTree>
    <p:extLst>
      <p:ext uri="{BB962C8B-B14F-4D97-AF65-F5344CB8AC3E}">
        <p14:creationId xmlns:p14="http://schemas.microsoft.com/office/powerpoint/2010/main" val="23653972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DCBDA-1543-4E92-9EE6-A483A903B75C}"/>
              </a:ext>
            </a:extLst>
          </p:cNvPr>
          <p:cNvSpPr>
            <a:spLocks noGrp="1"/>
          </p:cNvSpPr>
          <p:nvPr>
            <p:ph type="title"/>
          </p:nvPr>
        </p:nvSpPr>
        <p:spPr>
          <a:xfrm>
            <a:off x="1287266" y="772060"/>
            <a:ext cx="7760988" cy="1138229"/>
          </a:xfrm>
        </p:spPr>
        <p:txBody>
          <a:bodyPr>
            <a:normAutofit/>
          </a:bodyPr>
          <a:lstStyle/>
          <a:p>
            <a:r>
              <a:rPr lang="en-GB" sz="4400" dirty="0">
                <a:effectLst/>
                <a:latin typeface="Arial" panose="020B0604020202020204" pitchFamily="34" charset="0"/>
                <a:ea typeface="Calibri" panose="020F0502020204030204" pitchFamily="34" charset="0"/>
                <a:cs typeface="Arial" panose="020B0604020202020204" pitchFamily="34" charset="0"/>
              </a:rPr>
              <a:t>Social Media </a:t>
            </a:r>
            <a:endParaRPr lang="en-GB" sz="80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3E4AA70E-AAF3-46DA-920B-6DBAA8194798}"/>
              </a:ext>
            </a:extLst>
          </p:cNvPr>
          <p:cNvSpPr>
            <a:spLocks noGrp="1"/>
          </p:cNvSpPr>
          <p:nvPr>
            <p:ph idx="1"/>
          </p:nvPr>
        </p:nvSpPr>
        <p:spPr>
          <a:xfrm>
            <a:off x="1287266" y="2215341"/>
            <a:ext cx="7760988" cy="3776469"/>
          </a:xfrm>
        </p:spPr>
        <p:txBody>
          <a:bodyPr vert="horz" lIns="0" tIns="0" rIns="0" bIns="0" rtlCol="0" anchor="t">
            <a:normAutofit/>
          </a:bodyPr>
          <a:lstStyle/>
          <a:p>
            <a:pPr marL="457200"/>
            <a:r>
              <a:rPr lang="en-GB" dirty="0">
                <a:effectLst/>
                <a:latin typeface="Arial" panose="020B0604020202020204" pitchFamily="34" charset="0"/>
                <a:ea typeface="Calibri" panose="020F0502020204030204" pitchFamily="34" charset="0"/>
                <a:cs typeface="Arial" panose="020B0604020202020204" pitchFamily="34" charset="0"/>
              </a:rPr>
              <a:t>Reaching new audiences and potential members through regular posting</a:t>
            </a:r>
          </a:p>
          <a:p>
            <a:pPr marL="457200"/>
            <a:r>
              <a:rPr lang="en-GB" dirty="0">
                <a:latin typeface="Arial" panose="020B0604020202020204" pitchFamily="34" charset="0"/>
                <a:ea typeface="Calibri" panose="020F0502020204030204" pitchFamily="34" charset="0"/>
                <a:cs typeface="Arial" panose="020B0604020202020204" pitchFamily="34" charset="0"/>
              </a:rPr>
              <a:t>Scheduling i.e. Hootsuite or </a:t>
            </a:r>
            <a:r>
              <a:rPr lang="en-GB" dirty="0" err="1">
                <a:latin typeface="Arial" panose="020B0604020202020204" pitchFamily="34" charset="0"/>
                <a:ea typeface="Calibri" panose="020F0502020204030204" pitchFamily="34" charset="0"/>
                <a:cs typeface="Arial" panose="020B0604020202020204" pitchFamily="34" charset="0"/>
              </a:rPr>
              <a:t>TweetDeck</a:t>
            </a:r>
            <a:endParaRPr lang="en-GB" dirty="0">
              <a:effectLst/>
              <a:latin typeface="Arial" panose="020B0604020202020204" pitchFamily="34" charset="0"/>
              <a:ea typeface="Calibri" panose="020F0502020204030204" pitchFamily="34" charset="0"/>
              <a:cs typeface="Arial" panose="020B0604020202020204" pitchFamily="34" charset="0"/>
            </a:endParaRPr>
          </a:p>
          <a:p>
            <a:pPr marL="457200"/>
            <a:r>
              <a:rPr lang="en-GB" dirty="0">
                <a:latin typeface="Arial" panose="020B0604020202020204" pitchFamily="34" charset="0"/>
                <a:ea typeface="Calibri" panose="020F0502020204030204" pitchFamily="34" charset="0"/>
                <a:cs typeface="Arial" panose="020B0604020202020204" pitchFamily="34" charset="0"/>
              </a:rPr>
              <a:t>Promote engagement - r</a:t>
            </a:r>
            <a:r>
              <a:rPr lang="en-GB" dirty="0">
                <a:effectLst/>
                <a:latin typeface="Arial" panose="020B0604020202020204" pitchFamily="34" charset="0"/>
                <a:ea typeface="Calibri" panose="020F0502020204030204" pitchFamily="34" charset="0"/>
                <a:cs typeface="Arial" panose="020B0604020202020204" pitchFamily="34" charset="0"/>
              </a:rPr>
              <a:t>etweeting/reactive sharing tree </a:t>
            </a:r>
          </a:p>
          <a:p>
            <a:pPr marL="457200"/>
            <a:r>
              <a:rPr lang="en-GB" dirty="0">
                <a:latin typeface="Arial" panose="020B0604020202020204" pitchFamily="34" charset="0"/>
                <a:ea typeface="Calibri" panose="020F0502020204030204" pitchFamily="34" charset="0"/>
                <a:cs typeface="Arial" panose="020B0604020202020204" pitchFamily="34" charset="0"/>
              </a:rPr>
              <a:t>Different tone for different platforms</a:t>
            </a:r>
          </a:p>
          <a:p>
            <a:pPr marL="457200"/>
            <a:r>
              <a:rPr lang="en-GB" dirty="0">
                <a:latin typeface="Arial" panose="020B0604020202020204" pitchFamily="34" charset="0"/>
                <a:ea typeface="Calibri" panose="020F0502020204030204" pitchFamily="34" charset="0"/>
                <a:cs typeface="Arial" panose="020B0604020202020204" pitchFamily="34" charset="0"/>
              </a:rPr>
              <a:t>Go where your audience is </a:t>
            </a:r>
          </a:p>
          <a:p>
            <a:endParaRPr lang="en-GB" dirty="0"/>
          </a:p>
        </p:txBody>
      </p:sp>
    </p:spTree>
    <p:extLst>
      <p:ext uri="{BB962C8B-B14F-4D97-AF65-F5344CB8AC3E}">
        <p14:creationId xmlns:p14="http://schemas.microsoft.com/office/powerpoint/2010/main" val="1358935982"/>
      </p:ext>
    </p:extLst>
  </p:cSld>
  <p:clrMapOvr>
    <a:masterClrMapping/>
  </p:clrMapOvr>
  <p:transition spd="slow">
    <p:cove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484AA-6AF4-4125-9762-4DE38A04452B}"/>
              </a:ext>
            </a:extLst>
          </p:cNvPr>
          <p:cNvSpPr>
            <a:spLocks noGrp="1"/>
          </p:cNvSpPr>
          <p:nvPr>
            <p:ph type="title"/>
          </p:nvPr>
        </p:nvSpPr>
        <p:spPr>
          <a:xfrm>
            <a:off x="598613" y="551329"/>
            <a:ext cx="7760988" cy="2193361"/>
          </a:xfrm>
        </p:spPr>
        <p:txBody>
          <a:bodyPr>
            <a:normAutofit/>
          </a:bodyPr>
          <a:lstStyle/>
          <a:p>
            <a:r>
              <a:rPr lang="en-GB" dirty="0">
                <a:effectLst/>
                <a:latin typeface="Arial"/>
                <a:ea typeface="Calibri"/>
                <a:cs typeface="Arial"/>
              </a:rPr>
              <a:t>Surveys and getting your voice heard</a:t>
            </a:r>
            <a:endParaRPr lang="en-GB" sz="7200" dirty="0">
              <a:latin typeface="Arial"/>
              <a:ea typeface="Calibri"/>
              <a:cs typeface="Arial"/>
            </a:endParaRPr>
          </a:p>
        </p:txBody>
      </p:sp>
      <p:sp>
        <p:nvSpPr>
          <p:cNvPr id="3" name="Content Placeholder 2">
            <a:extLst>
              <a:ext uri="{FF2B5EF4-FFF2-40B4-BE49-F238E27FC236}">
                <a16:creationId xmlns:a16="http://schemas.microsoft.com/office/drawing/2014/main" id="{225B8C69-4491-4441-A005-0E7692B80D3E}"/>
              </a:ext>
            </a:extLst>
          </p:cNvPr>
          <p:cNvSpPr>
            <a:spLocks noGrp="1"/>
          </p:cNvSpPr>
          <p:nvPr>
            <p:ph idx="1"/>
          </p:nvPr>
        </p:nvSpPr>
        <p:spPr>
          <a:xfrm>
            <a:off x="598613" y="2956537"/>
            <a:ext cx="8929240" cy="2987063"/>
          </a:xfrm>
        </p:spPr>
        <p:txBody>
          <a:bodyPr vert="horz" lIns="0" tIns="0" rIns="0" bIns="0" rtlCol="0" anchor="t">
            <a:normAutofit/>
          </a:bodyPr>
          <a:lstStyle/>
          <a:p>
            <a:pPr marL="457200"/>
            <a:r>
              <a:rPr lang="en-GB" dirty="0">
                <a:effectLst/>
                <a:latin typeface="Arial"/>
                <a:ea typeface="Calibri"/>
                <a:cs typeface="Arial"/>
              </a:rPr>
              <a:t>Use surveys to get branch opinion</a:t>
            </a:r>
          </a:p>
          <a:p>
            <a:pPr marL="457200"/>
            <a:r>
              <a:rPr lang="en-GB" dirty="0">
                <a:latin typeface="Arial"/>
                <a:ea typeface="Calibri"/>
                <a:cs typeface="Arial"/>
              </a:rPr>
              <a:t>Survey potential members to find out issues you can organise around. </a:t>
            </a:r>
          </a:p>
          <a:p>
            <a:pPr marL="457200"/>
            <a:r>
              <a:rPr lang="en-GB" dirty="0">
                <a:latin typeface="Arial"/>
                <a:ea typeface="Calibri"/>
                <a:cs typeface="Arial"/>
              </a:rPr>
              <a:t>No </a:t>
            </a:r>
            <a:r>
              <a:rPr lang="en-GB" dirty="0">
                <a:effectLst/>
                <a:latin typeface="Arial"/>
                <a:ea typeface="Calibri"/>
                <a:cs typeface="Arial"/>
              </a:rPr>
              <a:t>longer than 10 mins to complete, 2 week roll-out.</a:t>
            </a:r>
          </a:p>
          <a:p>
            <a:pPr marL="457200"/>
            <a:r>
              <a:rPr lang="en-GB" dirty="0">
                <a:latin typeface="Arial"/>
                <a:ea typeface="Calibri"/>
                <a:cs typeface="Arial"/>
              </a:rPr>
              <a:t>Key is feeding back to participants</a:t>
            </a:r>
          </a:p>
          <a:p>
            <a:endParaRPr lang="en-GB" dirty="0"/>
          </a:p>
        </p:txBody>
      </p:sp>
    </p:spTree>
    <p:extLst>
      <p:ext uri="{BB962C8B-B14F-4D97-AF65-F5344CB8AC3E}">
        <p14:creationId xmlns:p14="http://schemas.microsoft.com/office/powerpoint/2010/main" val="1310654553"/>
      </p:ext>
    </p:extLst>
  </p:cSld>
  <p:clrMapOvr>
    <a:masterClrMapping/>
  </p:clrMapOvr>
  <p:transition spd="slow">
    <p:cove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4E766-5E33-4BC2-A5D0-1743F346D2D9}"/>
              </a:ext>
            </a:extLst>
          </p:cNvPr>
          <p:cNvSpPr>
            <a:spLocks noGrp="1"/>
          </p:cNvSpPr>
          <p:nvPr>
            <p:ph type="title"/>
          </p:nvPr>
        </p:nvSpPr>
        <p:spPr>
          <a:xfrm>
            <a:off x="1475523" y="894270"/>
            <a:ext cx="7760988" cy="2177403"/>
          </a:xfrm>
        </p:spPr>
        <p:txBody>
          <a:bodyPr>
            <a:normAutofit fontScale="90000"/>
          </a:bodyPr>
          <a:lstStyle/>
          <a:p>
            <a:br>
              <a:rPr lang="en-GB" dirty="0"/>
            </a:br>
            <a:br>
              <a:rPr lang="en-GB" dirty="0"/>
            </a:br>
            <a:br>
              <a:rPr lang="en-GB" dirty="0"/>
            </a:br>
            <a:r>
              <a:rPr lang="en-GB" dirty="0"/>
              <a:t>Session 1</a:t>
            </a:r>
            <a:br>
              <a:rPr lang="en-GB" dirty="0"/>
            </a:br>
            <a:r>
              <a:rPr lang="en-GB" dirty="0"/>
              <a:t>Activity A</a:t>
            </a:r>
          </a:p>
        </p:txBody>
      </p:sp>
      <p:sp>
        <p:nvSpPr>
          <p:cNvPr id="3" name="Content Placeholder 2">
            <a:extLst>
              <a:ext uri="{FF2B5EF4-FFF2-40B4-BE49-F238E27FC236}">
                <a16:creationId xmlns:a16="http://schemas.microsoft.com/office/drawing/2014/main" id="{31310116-AB05-4F1C-8657-601A6344A86A}"/>
              </a:ext>
            </a:extLst>
          </p:cNvPr>
          <p:cNvSpPr>
            <a:spLocks noGrp="1"/>
          </p:cNvSpPr>
          <p:nvPr>
            <p:ph idx="1"/>
          </p:nvPr>
        </p:nvSpPr>
        <p:spPr>
          <a:xfrm>
            <a:off x="1475524" y="4145871"/>
            <a:ext cx="7760988" cy="1825157"/>
          </a:xfrm>
        </p:spPr>
        <p:txBody>
          <a:bodyPr/>
          <a:lstStyle/>
          <a:p>
            <a:pPr marL="0" indent="0">
              <a:buNone/>
            </a:pPr>
            <a:r>
              <a:rPr lang="en-GB" dirty="0"/>
              <a:t>Introductions</a:t>
            </a:r>
          </a:p>
        </p:txBody>
      </p:sp>
    </p:spTree>
    <p:extLst>
      <p:ext uri="{BB962C8B-B14F-4D97-AF65-F5344CB8AC3E}">
        <p14:creationId xmlns:p14="http://schemas.microsoft.com/office/powerpoint/2010/main" val="27397726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17C05-3233-4372-92ED-26879A8D26E5}"/>
              </a:ext>
            </a:extLst>
          </p:cNvPr>
          <p:cNvSpPr>
            <a:spLocks noGrp="1"/>
          </p:cNvSpPr>
          <p:nvPr>
            <p:ph type="title"/>
          </p:nvPr>
        </p:nvSpPr>
        <p:spPr>
          <a:xfrm>
            <a:off x="1475524" y="235903"/>
            <a:ext cx="7760988" cy="1653210"/>
          </a:xfrm>
        </p:spPr>
        <p:txBody>
          <a:bodyPr>
            <a:normAutofit/>
          </a:bodyPr>
          <a:lstStyle/>
          <a:p>
            <a:r>
              <a:rPr lang="en-GB" dirty="0">
                <a:effectLst/>
                <a:latin typeface="Arial" panose="020B0604020202020204" pitchFamily="34" charset="0"/>
                <a:ea typeface="Calibri" panose="020F0502020204030204" pitchFamily="34" charset="0"/>
                <a:cs typeface="Arial" panose="020B0604020202020204" pitchFamily="34" charset="0"/>
              </a:rPr>
              <a:t>Creating newsletters </a:t>
            </a:r>
            <a:endParaRPr lang="en-GB" sz="72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77E8673F-C06B-43B0-B6C3-6D06A89D71CB}"/>
              </a:ext>
            </a:extLst>
          </p:cNvPr>
          <p:cNvSpPr>
            <a:spLocks noGrp="1"/>
          </p:cNvSpPr>
          <p:nvPr>
            <p:ph idx="1"/>
          </p:nvPr>
        </p:nvSpPr>
        <p:spPr>
          <a:xfrm>
            <a:off x="1475524" y="2188040"/>
            <a:ext cx="7760988" cy="3776469"/>
          </a:xfrm>
        </p:spPr>
        <p:txBody>
          <a:bodyPr vert="horz" lIns="0" tIns="0" rIns="0" bIns="0" rtlCol="0" anchor="t">
            <a:normAutofit/>
          </a:bodyPr>
          <a:lstStyle/>
          <a:p>
            <a:r>
              <a:rPr lang="en-GB" dirty="0">
                <a:effectLst/>
                <a:latin typeface="Arial" panose="020B0604020202020204" pitchFamily="34" charset="0"/>
                <a:ea typeface="Calibri" panose="020F0502020204030204" pitchFamily="34" charset="0"/>
                <a:cs typeface="Arial" panose="020B0604020202020204" pitchFamily="34" charset="0"/>
              </a:rPr>
              <a:t>Digital newsletters allow you to be flexible – one big ticket item, or several small updates</a:t>
            </a:r>
          </a:p>
          <a:p>
            <a:r>
              <a:rPr lang="en-GB" dirty="0">
                <a:effectLst/>
                <a:latin typeface="Arial" panose="020B0604020202020204" pitchFamily="34" charset="0"/>
                <a:ea typeface="Calibri" panose="020F0502020204030204" pitchFamily="34" charset="0"/>
                <a:cs typeface="Arial" panose="020B0604020202020204" pitchFamily="34" charset="0"/>
              </a:rPr>
              <a:t>A good newsletter has a human interest story and a call to action</a:t>
            </a:r>
          </a:p>
          <a:p>
            <a:r>
              <a:rPr lang="en-GB" dirty="0">
                <a:latin typeface="Arial"/>
                <a:ea typeface="Calibri"/>
                <a:cs typeface="Arial"/>
              </a:rPr>
              <a:t>Use </a:t>
            </a:r>
            <a:r>
              <a:rPr lang="en-GB" dirty="0" err="1">
                <a:latin typeface="Arial"/>
                <a:ea typeface="Calibri"/>
                <a:cs typeface="Arial"/>
              </a:rPr>
              <a:t>bulkmailer</a:t>
            </a:r>
            <a:r>
              <a:rPr lang="en-GB" dirty="0">
                <a:latin typeface="Arial"/>
                <a:ea typeface="Calibri"/>
                <a:cs typeface="Arial"/>
              </a:rPr>
              <a:t> for essential comms</a:t>
            </a:r>
            <a:endParaRPr lang="en-GB" dirty="0">
              <a:effectLst/>
              <a:latin typeface="Arial"/>
              <a:ea typeface="Calibri"/>
              <a:cs typeface="Arial"/>
            </a:endParaRPr>
          </a:p>
          <a:p>
            <a:r>
              <a:rPr lang="en-GB" dirty="0">
                <a:latin typeface="Arial" panose="020B0604020202020204" pitchFamily="34" charset="0"/>
                <a:ea typeface="Calibri" panose="020F0502020204030204" pitchFamily="34" charset="0"/>
                <a:cs typeface="Arial" panose="020B0604020202020204" pitchFamily="34" charset="0"/>
              </a:rPr>
              <a:t>Strong subject line, scheduling, when is it landing?</a:t>
            </a:r>
          </a:p>
          <a:p>
            <a:endParaRPr lang="en-GB"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180769170"/>
      </p:ext>
    </p:extLst>
  </p:cSld>
  <p:clrMapOvr>
    <a:masterClrMapping/>
  </p:clrMapOvr>
  <p:transition spd="slow">
    <p:cove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76BB7-48BE-4136-A288-7D3EA6551039}"/>
              </a:ext>
            </a:extLst>
          </p:cNvPr>
          <p:cNvSpPr>
            <a:spLocks noGrp="1"/>
          </p:cNvSpPr>
          <p:nvPr>
            <p:ph type="title"/>
          </p:nvPr>
        </p:nvSpPr>
        <p:spPr/>
        <p:txBody>
          <a:bodyPr/>
          <a:lstStyle/>
          <a:p>
            <a:r>
              <a:rPr lang="en-GB" dirty="0"/>
              <a:t>Activity E</a:t>
            </a:r>
            <a:br>
              <a:rPr lang="en-GB" dirty="0"/>
            </a:br>
            <a:r>
              <a:rPr lang="en-GB" dirty="0" err="1"/>
              <a:t>Storywriting</a:t>
            </a:r>
            <a:endParaRPr lang="en-GB" dirty="0"/>
          </a:p>
        </p:txBody>
      </p:sp>
      <p:sp>
        <p:nvSpPr>
          <p:cNvPr id="3" name="Content Placeholder 2">
            <a:extLst>
              <a:ext uri="{FF2B5EF4-FFF2-40B4-BE49-F238E27FC236}">
                <a16:creationId xmlns:a16="http://schemas.microsoft.com/office/drawing/2014/main" id="{C2D68654-67D6-41CA-AF48-0FE4CA63BDC9}"/>
              </a:ext>
            </a:extLst>
          </p:cNvPr>
          <p:cNvSpPr>
            <a:spLocks noGrp="1"/>
          </p:cNvSpPr>
          <p:nvPr>
            <p:ph idx="1"/>
          </p:nvPr>
        </p:nvSpPr>
        <p:spPr/>
        <p:txBody>
          <a:bodyPr/>
          <a:lstStyle/>
          <a:p>
            <a:r>
              <a:rPr lang="en-GB" dirty="0"/>
              <a:t>Look over this passage and in pairs/small groups, create the following; </a:t>
            </a:r>
          </a:p>
          <a:p>
            <a:r>
              <a:rPr lang="en-GB" dirty="0"/>
              <a:t>A social media post</a:t>
            </a:r>
          </a:p>
          <a:p>
            <a:r>
              <a:rPr lang="en-GB" dirty="0"/>
              <a:t>A headline</a:t>
            </a:r>
          </a:p>
          <a:p>
            <a:r>
              <a:rPr lang="en-GB" dirty="0"/>
              <a:t>A blog</a:t>
            </a:r>
          </a:p>
        </p:txBody>
      </p:sp>
    </p:spTree>
    <p:extLst>
      <p:ext uri="{BB962C8B-B14F-4D97-AF65-F5344CB8AC3E}">
        <p14:creationId xmlns:p14="http://schemas.microsoft.com/office/powerpoint/2010/main" val="40646390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0EBBD-D34B-4D54-B4EC-2DBAD042DA8C}"/>
              </a:ext>
            </a:extLst>
          </p:cNvPr>
          <p:cNvSpPr>
            <a:spLocks noGrp="1"/>
          </p:cNvSpPr>
          <p:nvPr>
            <p:ph type="title"/>
          </p:nvPr>
        </p:nvSpPr>
        <p:spPr>
          <a:xfrm>
            <a:off x="862149" y="894271"/>
            <a:ext cx="6992982" cy="1653210"/>
          </a:xfrm>
        </p:spPr>
        <p:txBody>
          <a:bodyPr>
            <a:normAutofit fontScale="90000"/>
          </a:bodyPr>
          <a:lstStyle/>
          <a:p>
            <a:r>
              <a:rPr lang="en-GB" dirty="0"/>
              <a:t>Recap</a:t>
            </a:r>
            <a:br>
              <a:rPr lang="en-GB" dirty="0"/>
            </a:br>
            <a:r>
              <a:rPr lang="en-GB" dirty="0"/>
              <a:t>Communications and the rep role</a:t>
            </a:r>
          </a:p>
        </p:txBody>
      </p:sp>
      <p:sp>
        <p:nvSpPr>
          <p:cNvPr id="3" name="Content Placeholder 2">
            <a:extLst>
              <a:ext uri="{FF2B5EF4-FFF2-40B4-BE49-F238E27FC236}">
                <a16:creationId xmlns:a16="http://schemas.microsoft.com/office/drawing/2014/main" id="{A4BEDD40-3FAF-414C-A83E-8DC358435ED0}"/>
              </a:ext>
            </a:extLst>
          </p:cNvPr>
          <p:cNvSpPr>
            <a:spLocks noGrp="1"/>
          </p:cNvSpPr>
          <p:nvPr>
            <p:ph idx="1"/>
          </p:nvPr>
        </p:nvSpPr>
        <p:spPr>
          <a:xfrm>
            <a:off x="862149" y="2795451"/>
            <a:ext cx="8374363" cy="3175578"/>
          </a:xfrm>
        </p:spPr>
        <p:txBody>
          <a:bodyPr/>
          <a:lstStyle/>
          <a:p>
            <a:r>
              <a:rPr lang="en-GB" dirty="0"/>
              <a:t>Representing the union</a:t>
            </a:r>
          </a:p>
          <a:p>
            <a:r>
              <a:rPr lang="en-GB" dirty="0"/>
              <a:t>Keep all communications professional</a:t>
            </a:r>
          </a:p>
          <a:p>
            <a:r>
              <a:rPr lang="en-GB" dirty="0"/>
              <a:t>Use the templates and resources on the Prospect/</a:t>
            </a:r>
            <a:r>
              <a:rPr lang="en-GB" dirty="0" err="1"/>
              <a:t>Bectu</a:t>
            </a:r>
            <a:r>
              <a:rPr lang="en-GB" dirty="0"/>
              <a:t> website</a:t>
            </a:r>
          </a:p>
          <a:p>
            <a:r>
              <a:rPr lang="en-GB" dirty="0"/>
              <a:t>Listen to your members</a:t>
            </a:r>
          </a:p>
        </p:txBody>
      </p:sp>
    </p:spTree>
    <p:extLst>
      <p:ext uri="{BB962C8B-B14F-4D97-AF65-F5344CB8AC3E}">
        <p14:creationId xmlns:p14="http://schemas.microsoft.com/office/powerpoint/2010/main" val="38560868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4EC85-5746-51EF-1AF1-97FF6466ABAD}"/>
              </a:ext>
            </a:extLst>
          </p:cNvPr>
          <p:cNvSpPr>
            <a:spLocks noGrp="1"/>
          </p:cNvSpPr>
          <p:nvPr>
            <p:ph type="title"/>
          </p:nvPr>
        </p:nvSpPr>
        <p:spPr>
          <a:xfrm>
            <a:off x="1280160" y="2211977"/>
            <a:ext cx="7895391" cy="1010194"/>
          </a:xfrm>
        </p:spPr>
        <p:txBody>
          <a:bodyPr>
            <a:normAutofit fontScale="90000"/>
          </a:bodyPr>
          <a:lstStyle/>
          <a:p>
            <a:r>
              <a:rPr lang="en-GB" dirty="0">
                <a:latin typeface="Arial"/>
                <a:cs typeface="Arial"/>
              </a:rPr>
              <a:t>Union influence &amp; the comms rep role.</a:t>
            </a:r>
            <a:endParaRPr lang="en-GB" dirty="0"/>
          </a:p>
        </p:txBody>
      </p:sp>
      <p:sp>
        <p:nvSpPr>
          <p:cNvPr id="3" name="Content Placeholder 2">
            <a:extLst>
              <a:ext uri="{FF2B5EF4-FFF2-40B4-BE49-F238E27FC236}">
                <a16:creationId xmlns:a16="http://schemas.microsoft.com/office/drawing/2014/main" id="{EADF5336-5DD8-4C49-02C4-9FC745C78B07}"/>
              </a:ext>
            </a:extLst>
          </p:cNvPr>
          <p:cNvSpPr>
            <a:spLocks noGrp="1"/>
          </p:cNvSpPr>
          <p:nvPr>
            <p:ph idx="1"/>
          </p:nvPr>
        </p:nvSpPr>
        <p:spPr>
          <a:xfrm>
            <a:off x="1280160" y="3635830"/>
            <a:ext cx="6540138" cy="2335198"/>
          </a:xfrm>
        </p:spPr>
        <p:txBody>
          <a:bodyPr/>
          <a:lstStyle/>
          <a:p>
            <a:r>
              <a:rPr lang="en-GB" dirty="0"/>
              <a:t>Recap on why ingredients are all required to make a successful union.</a:t>
            </a:r>
          </a:p>
          <a:p>
            <a:r>
              <a:rPr lang="en-GB" dirty="0"/>
              <a:t>Virtuous Circle.</a:t>
            </a:r>
          </a:p>
        </p:txBody>
      </p:sp>
    </p:spTree>
    <p:extLst>
      <p:ext uri="{BB962C8B-B14F-4D97-AF65-F5344CB8AC3E}">
        <p14:creationId xmlns:p14="http://schemas.microsoft.com/office/powerpoint/2010/main" val="2598361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393C0-9080-4E78-A474-9A60AABBFC18}"/>
              </a:ext>
            </a:extLst>
          </p:cNvPr>
          <p:cNvSpPr>
            <a:spLocks noGrp="1"/>
          </p:cNvSpPr>
          <p:nvPr>
            <p:ph type="title"/>
          </p:nvPr>
        </p:nvSpPr>
        <p:spPr/>
        <p:txBody>
          <a:bodyPr>
            <a:normAutofit/>
          </a:bodyPr>
          <a:lstStyle/>
          <a:p>
            <a:r>
              <a:rPr lang="en-GB" dirty="0">
                <a:latin typeface="Arial"/>
                <a:cs typeface="Arial"/>
              </a:rPr>
              <a:t>Next steps</a:t>
            </a:r>
            <a:br>
              <a:rPr lang="en-GB" dirty="0">
                <a:latin typeface="Arial"/>
                <a:cs typeface="Arial"/>
              </a:rPr>
            </a:br>
            <a:r>
              <a:rPr lang="en-GB" dirty="0">
                <a:latin typeface="Arial"/>
                <a:cs typeface="Arial"/>
              </a:rPr>
              <a:t>What is your branch up to?</a:t>
            </a:r>
          </a:p>
        </p:txBody>
      </p:sp>
      <p:sp>
        <p:nvSpPr>
          <p:cNvPr id="3" name="Content Placeholder 2">
            <a:extLst>
              <a:ext uri="{FF2B5EF4-FFF2-40B4-BE49-F238E27FC236}">
                <a16:creationId xmlns:a16="http://schemas.microsoft.com/office/drawing/2014/main" id="{E218908C-FC99-4991-B0AE-69EBEAD12854}"/>
              </a:ext>
            </a:extLst>
          </p:cNvPr>
          <p:cNvSpPr>
            <a:spLocks noGrp="1"/>
          </p:cNvSpPr>
          <p:nvPr>
            <p:ph idx="1"/>
          </p:nvPr>
        </p:nvSpPr>
        <p:spPr/>
        <p:txBody>
          <a:bodyPr/>
          <a:lstStyle/>
          <a:p>
            <a:pPr marL="0" indent="0">
              <a:buNone/>
            </a:pPr>
            <a:r>
              <a:rPr lang="en-GB" sz="3200" dirty="0"/>
              <a:t>Health Check – follow up;</a:t>
            </a:r>
          </a:p>
          <a:p>
            <a:r>
              <a:rPr lang="en-GB" dirty="0"/>
              <a:t>How well do you think your branch communications are working?</a:t>
            </a:r>
          </a:p>
          <a:p>
            <a:r>
              <a:rPr lang="en-GB" dirty="0"/>
              <a:t>Are you reaching the right people?</a:t>
            </a:r>
          </a:p>
          <a:p>
            <a:r>
              <a:rPr lang="en-GB" dirty="0"/>
              <a:t>What does success look like?</a:t>
            </a:r>
          </a:p>
          <a:p>
            <a:endParaRPr lang="en-GB" dirty="0"/>
          </a:p>
        </p:txBody>
      </p:sp>
    </p:spTree>
    <p:extLst>
      <p:ext uri="{BB962C8B-B14F-4D97-AF65-F5344CB8AC3E}">
        <p14:creationId xmlns:p14="http://schemas.microsoft.com/office/powerpoint/2010/main" val="2219474040"/>
      </p:ext>
    </p:extLst>
  </p:cSld>
  <p:clrMapOvr>
    <a:masterClrMapping/>
  </p:clrMapOvr>
  <p:transition spd="slow">
    <p:cove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7FFE2-10BD-4CDE-854C-4E908F2C7B66}"/>
              </a:ext>
            </a:extLst>
          </p:cNvPr>
          <p:cNvSpPr>
            <a:spLocks noGrp="1"/>
          </p:cNvSpPr>
          <p:nvPr>
            <p:ph type="title"/>
          </p:nvPr>
        </p:nvSpPr>
        <p:spPr>
          <a:xfrm>
            <a:off x="1475523" y="824184"/>
            <a:ext cx="7760988" cy="1653210"/>
          </a:xfrm>
        </p:spPr>
        <p:txBody>
          <a:bodyPr/>
          <a:lstStyle/>
          <a:p>
            <a:r>
              <a:rPr lang="en-GB" dirty="0"/>
              <a:t>Plan of action</a:t>
            </a:r>
          </a:p>
        </p:txBody>
      </p:sp>
      <p:sp>
        <p:nvSpPr>
          <p:cNvPr id="3" name="Content Placeholder 2">
            <a:extLst>
              <a:ext uri="{FF2B5EF4-FFF2-40B4-BE49-F238E27FC236}">
                <a16:creationId xmlns:a16="http://schemas.microsoft.com/office/drawing/2014/main" id="{F3C81F3D-2D4B-411D-AD26-23CCF680D8A9}"/>
              </a:ext>
            </a:extLst>
          </p:cNvPr>
          <p:cNvSpPr>
            <a:spLocks noGrp="1"/>
          </p:cNvSpPr>
          <p:nvPr>
            <p:ph idx="1"/>
          </p:nvPr>
        </p:nvSpPr>
        <p:spPr>
          <a:xfrm>
            <a:off x="1148081" y="3265714"/>
            <a:ext cx="7760988" cy="2664974"/>
          </a:xfrm>
        </p:spPr>
        <p:txBody>
          <a:bodyPr/>
          <a:lstStyle/>
          <a:p>
            <a:pPr marL="0" indent="0">
              <a:buNone/>
            </a:pPr>
            <a:r>
              <a:rPr lang="en-GB" dirty="0"/>
              <a:t>Ideas to produce a communication branch plan!</a:t>
            </a:r>
          </a:p>
        </p:txBody>
      </p:sp>
    </p:spTree>
    <p:extLst>
      <p:ext uri="{BB962C8B-B14F-4D97-AF65-F5344CB8AC3E}">
        <p14:creationId xmlns:p14="http://schemas.microsoft.com/office/powerpoint/2010/main" val="811680757"/>
      </p:ext>
    </p:extLst>
  </p:cSld>
  <p:clrMapOvr>
    <a:masterClrMapping/>
  </p:clrMapOvr>
  <p:transition spd="slow">
    <p:push dir="u"/>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27148-BE5E-D215-7C6C-1B8B9C538568}"/>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417966E8-8904-9B2B-7498-2B73A5986685}"/>
              </a:ext>
            </a:extLst>
          </p:cNvPr>
          <p:cNvSpPr>
            <a:spLocks noGrp="1"/>
          </p:cNvSpPr>
          <p:nvPr>
            <p:ph idx="1"/>
          </p:nvPr>
        </p:nvSpPr>
        <p:spPr/>
        <p:txBody>
          <a:bodyPr>
            <a:normAutofit/>
          </a:bodyPr>
          <a:lstStyle/>
          <a:p>
            <a:pPr marL="0" indent="0" algn="ctr">
              <a:buNone/>
            </a:pPr>
            <a:r>
              <a:rPr lang="en-GB" sz="4800" b="1" dirty="0"/>
              <a:t>Any questions?</a:t>
            </a:r>
          </a:p>
        </p:txBody>
      </p:sp>
    </p:spTree>
    <p:extLst>
      <p:ext uri="{BB962C8B-B14F-4D97-AF65-F5344CB8AC3E}">
        <p14:creationId xmlns:p14="http://schemas.microsoft.com/office/powerpoint/2010/main" val="28387667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702AD-ABAB-4C3F-A383-6BCE1BC266C4}"/>
              </a:ext>
            </a:extLst>
          </p:cNvPr>
          <p:cNvSpPr>
            <a:spLocks noGrp="1"/>
          </p:cNvSpPr>
          <p:nvPr>
            <p:ph type="ctrTitle"/>
          </p:nvPr>
        </p:nvSpPr>
        <p:spPr>
          <a:xfrm>
            <a:off x="1494614" y="1340528"/>
            <a:ext cx="7463608" cy="1500326"/>
          </a:xfrm>
        </p:spPr>
        <p:txBody>
          <a:bodyPr/>
          <a:lstStyle/>
          <a:p>
            <a:r>
              <a:rPr lang="en-GB" sz="4000" dirty="0"/>
              <a:t>Session 2</a:t>
            </a:r>
            <a:br>
              <a:rPr lang="en-GB" sz="4000" dirty="0"/>
            </a:br>
            <a:r>
              <a:rPr lang="en-GB" sz="4000" dirty="0"/>
              <a:t>Activity B</a:t>
            </a:r>
          </a:p>
        </p:txBody>
      </p:sp>
      <p:sp>
        <p:nvSpPr>
          <p:cNvPr id="4" name="Content Placeholder 2">
            <a:extLst>
              <a:ext uri="{FF2B5EF4-FFF2-40B4-BE49-F238E27FC236}">
                <a16:creationId xmlns:a16="http://schemas.microsoft.com/office/drawing/2014/main" id="{8DD84D02-1DB5-CE4B-815C-1EB06AB91551}"/>
              </a:ext>
            </a:extLst>
          </p:cNvPr>
          <p:cNvSpPr txBox="1">
            <a:spLocks/>
          </p:cNvSpPr>
          <p:nvPr/>
        </p:nvSpPr>
        <p:spPr>
          <a:xfrm>
            <a:off x="1494614" y="2374693"/>
            <a:ext cx="7760988" cy="3139136"/>
          </a:xfrm>
          <a:prstGeom prst="rect">
            <a:avLst/>
          </a:prstGeom>
        </p:spPr>
        <p:txBody>
          <a:bodyPr vert="horz" lIns="0" tIns="0" rIns="0" bIns="0" rtlCol="0" anchor="t">
            <a:normAutofit/>
          </a:bodyPr>
          <a:lstStyle>
            <a:lvl1pPr marL="0" indent="0" algn="l" defTabSz="457200" rtl="0" eaLnBrk="1" latinLnBrk="0" hangingPunct="1">
              <a:spcBef>
                <a:spcPts val="1000"/>
              </a:spcBef>
              <a:spcAft>
                <a:spcPts val="0"/>
              </a:spcAft>
              <a:buClr>
                <a:srgbClr val="FBD603"/>
              </a:buClr>
              <a:buSzPct val="100000"/>
              <a:buFont typeface="Arial" charset="0"/>
              <a:buNone/>
              <a:defRPr sz="2800" kern="1200">
                <a:solidFill>
                  <a:schemeClr val="tx1">
                    <a:lumMod val="95000"/>
                    <a:lumOff val="5000"/>
                  </a:schemeClr>
                </a:solidFill>
                <a:latin typeface="Arial" charset="0"/>
                <a:ea typeface="Arial" charset="0"/>
                <a:cs typeface="Arial" charset="0"/>
              </a:defRPr>
            </a:lvl1pPr>
            <a:lvl2pPr marL="457200" indent="0" algn="ctr" defTabSz="457200" rtl="0" eaLnBrk="1" latinLnBrk="0" hangingPunct="1">
              <a:spcBef>
                <a:spcPts val="1000"/>
              </a:spcBef>
              <a:spcAft>
                <a:spcPts val="0"/>
              </a:spcAft>
              <a:buClr>
                <a:srgbClr val="FBD603"/>
              </a:buClr>
              <a:buSzPct val="100000"/>
              <a:buFont typeface="Arial" charset="0"/>
              <a:buNone/>
              <a:defRPr sz="2400" kern="1200">
                <a:solidFill>
                  <a:schemeClr val="tx1">
                    <a:tint val="75000"/>
                  </a:schemeClr>
                </a:solidFill>
                <a:latin typeface="Arial" charset="0"/>
                <a:ea typeface="Arial" charset="0"/>
                <a:cs typeface="Arial" charset="0"/>
              </a:defRPr>
            </a:lvl2pPr>
            <a:lvl3pPr marL="914400" indent="0" algn="ctr" defTabSz="457200" rtl="0" eaLnBrk="1" latinLnBrk="0" hangingPunct="1">
              <a:spcBef>
                <a:spcPts val="1000"/>
              </a:spcBef>
              <a:spcAft>
                <a:spcPts val="0"/>
              </a:spcAft>
              <a:buClr>
                <a:srgbClr val="FBD603"/>
              </a:buClr>
              <a:buSzPct val="100000"/>
              <a:buFont typeface="Arial" charset="0"/>
              <a:buNone/>
              <a:defRPr sz="2000" kern="1200">
                <a:solidFill>
                  <a:schemeClr val="tx1">
                    <a:tint val="75000"/>
                  </a:schemeClr>
                </a:solidFill>
                <a:latin typeface="Arial" charset="0"/>
                <a:ea typeface="Arial" charset="0"/>
                <a:cs typeface="Arial" charset="0"/>
              </a:defRPr>
            </a:lvl3pPr>
            <a:lvl4pPr marL="1371600" indent="0" algn="ctr" defTabSz="457200" rtl="0" eaLnBrk="1" latinLnBrk="0" hangingPunct="1">
              <a:spcBef>
                <a:spcPts val="1000"/>
              </a:spcBef>
              <a:spcAft>
                <a:spcPts val="0"/>
              </a:spcAft>
              <a:buClr>
                <a:srgbClr val="FBD603"/>
              </a:buClr>
              <a:buSzPct val="100000"/>
              <a:buFont typeface="Arial" charset="0"/>
              <a:buNone/>
              <a:defRPr sz="1800" kern="1200">
                <a:solidFill>
                  <a:schemeClr val="tx1">
                    <a:tint val="75000"/>
                  </a:schemeClr>
                </a:solidFill>
                <a:latin typeface="Arial" charset="0"/>
                <a:ea typeface="Arial" charset="0"/>
                <a:cs typeface="Arial" charset="0"/>
              </a:defRPr>
            </a:lvl4pPr>
            <a:lvl5pPr marL="1828800" indent="0" algn="ctr" defTabSz="457200" rtl="0" eaLnBrk="1" latinLnBrk="0" hangingPunct="1">
              <a:spcBef>
                <a:spcPts val="1000"/>
              </a:spcBef>
              <a:spcAft>
                <a:spcPts val="0"/>
              </a:spcAft>
              <a:buClr>
                <a:srgbClr val="FBD603"/>
              </a:buClr>
              <a:buSzPct val="100000"/>
              <a:buFont typeface="Arial" charset="0"/>
              <a:buNone/>
              <a:defRPr sz="1600" kern="1200">
                <a:solidFill>
                  <a:schemeClr val="tx1">
                    <a:tint val="75000"/>
                  </a:schemeClr>
                </a:solidFill>
                <a:latin typeface="Arial" charset="0"/>
                <a:ea typeface="Arial" charset="0"/>
                <a:cs typeface="Arial" charset="0"/>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endParaRPr lang="en-GB" dirty="0">
              <a:latin typeface="Arial"/>
              <a:cs typeface="Arial"/>
            </a:endParaRPr>
          </a:p>
          <a:p>
            <a:endParaRPr lang="en-GB" dirty="0"/>
          </a:p>
        </p:txBody>
      </p:sp>
      <p:sp>
        <p:nvSpPr>
          <p:cNvPr id="5" name="Content Placeholder 2">
            <a:extLst>
              <a:ext uri="{FF2B5EF4-FFF2-40B4-BE49-F238E27FC236}">
                <a16:creationId xmlns:a16="http://schemas.microsoft.com/office/drawing/2014/main" id="{F93F5B3D-34E7-9745-8636-FE2776C27219}"/>
              </a:ext>
            </a:extLst>
          </p:cNvPr>
          <p:cNvSpPr txBox="1">
            <a:spLocks/>
          </p:cNvSpPr>
          <p:nvPr/>
        </p:nvSpPr>
        <p:spPr>
          <a:xfrm>
            <a:off x="1494614" y="3613212"/>
            <a:ext cx="7760988" cy="2134588"/>
          </a:xfrm>
          <a:prstGeom prst="rect">
            <a:avLst/>
          </a:prstGeom>
        </p:spPr>
        <p:txBody>
          <a:bodyPr vert="horz" lIns="0" tIns="0" rIns="0" bIns="0" rtlCol="0" anchor="t">
            <a:normAutofit/>
          </a:bodyPr>
          <a:lstStyle>
            <a:lvl1pPr marL="0" indent="0" algn="l" defTabSz="457200" rtl="0" eaLnBrk="1" latinLnBrk="0" hangingPunct="1">
              <a:spcBef>
                <a:spcPts val="1000"/>
              </a:spcBef>
              <a:spcAft>
                <a:spcPts val="0"/>
              </a:spcAft>
              <a:buClr>
                <a:srgbClr val="FBD603"/>
              </a:buClr>
              <a:buSzPct val="100000"/>
              <a:buFont typeface="Arial" charset="0"/>
              <a:buNone/>
              <a:defRPr sz="2800" kern="1200">
                <a:solidFill>
                  <a:schemeClr val="tx1">
                    <a:lumMod val="95000"/>
                    <a:lumOff val="5000"/>
                  </a:schemeClr>
                </a:solidFill>
                <a:latin typeface="Arial" charset="0"/>
                <a:ea typeface="Arial" charset="0"/>
                <a:cs typeface="Arial" charset="0"/>
              </a:defRPr>
            </a:lvl1pPr>
            <a:lvl2pPr marL="457200" indent="0" algn="ctr" defTabSz="457200" rtl="0" eaLnBrk="1" latinLnBrk="0" hangingPunct="1">
              <a:spcBef>
                <a:spcPts val="1000"/>
              </a:spcBef>
              <a:spcAft>
                <a:spcPts val="0"/>
              </a:spcAft>
              <a:buClr>
                <a:srgbClr val="FBD603"/>
              </a:buClr>
              <a:buSzPct val="100000"/>
              <a:buFont typeface="Arial" charset="0"/>
              <a:buNone/>
              <a:defRPr sz="2400" kern="1200">
                <a:solidFill>
                  <a:schemeClr val="tx1">
                    <a:tint val="75000"/>
                  </a:schemeClr>
                </a:solidFill>
                <a:latin typeface="Arial" charset="0"/>
                <a:ea typeface="Arial" charset="0"/>
                <a:cs typeface="Arial" charset="0"/>
              </a:defRPr>
            </a:lvl2pPr>
            <a:lvl3pPr marL="914400" indent="0" algn="ctr" defTabSz="457200" rtl="0" eaLnBrk="1" latinLnBrk="0" hangingPunct="1">
              <a:spcBef>
                <a:spcPts val="1000"/>
              </a:spcBef>
              <a:spcAft>
                <a:spcPts val="0"/>
              </a:spcAft>
              <a:buClr>
                <a:srgbClr val="FBD603"/>
              </a:buClr>
              <a:buSzPct val="100000"/>
              <a:buFont typeface="Arial" charset="0"/>
              <a:buNone/>
              <a:defRPr sz="2000" kern="1200">
                <a:solidFill>
                  <a:schemeClr val="tx1">
                    <a:tint val="75000"/>
                  </a:schemeClr>
                </a:solidFill>
                <a:latin typeface="Arial" charset="0"/>
                <a:ea typeface="Arial" charset="0"/>
                <a:cs typeface="Arial" charset="0"/>
              </a:defRPr>
            </a:lvl3pPr>
            <a:lvl4pPr marL="1371600" indent="0" algn="ctr" defTabSz="457200" rtl="0" eaLnBrk="1" latinLnBrk="0" hangingPunct="1">
              <a:spcBef>
                <a:spcPts val="1000"/>
              </a:spcBef>
              <a:spcAft>
                <a:spcPts val="0"/>
              </a:spcAft>
              <a:buClr>
                <a:srgbClr val="FBD603"/>
              </a:buClr>
              <a:buSzPct val="100000"/>
              <a:buFont typeface="Arial" charset="0"/>
              <a:buNone/>
              <a:defRPr sz="1800" kern="1200">
                <a:solidFill>
                  <a:schemeClr val="tx1">
                    <a:tint val="75000"/>
                  </a:schemeClr>
                </a:solidFill>
                <a:latin typeface="Arial" charset="0"/>
                <a:ea typeface="Arial" charset="0"/>
                <a:cs typeface="Arial" charset="0"/>
              </a:defRPr>
            </a:lvl4pPr>
            <a:lvl5pPr marL="1828800" indent="0" algn="ctr" defTabSz="457200" rtl="0" eaLnBrk="1" latinLnBrk="0" hangingPunct="1">
              <a:spcBef>
                <a:spcPts val="1000"/>
              </a:spcBef>
              <a:spcAft>
                <a:spcPts val="0"/>
              </a:spcAft>
              <a:buClr>
                <a:srgbClr val="FBD603"/>
              </a:buClr>
              <a:buSzPct val="100000"/>
              <a:buFont typeface="Arial" charset="0"/>
              <a:buNone/>
              <a:defRPr sz="1600" kern="1200">
                <a:solidFill>
                  <a:schemeClr val="tx1">
                    <a:tint val="75000"/>
                  </a:schemeClr>
                </a:solidFill>
                <a:latin typeface="Arial" charset="0"/>
                <a:ea typeface="Arial" charset="0"/>
                <a:cs typeface="Arial" charset="0"/>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r>
              <a:rPr lang="en-GB" dirty="0"/>
              <a:t>Health Check</a:t>
            </a:r>
          </a:p>
        </p:txBody>
      </p:sp>
    </p:spTree>
    <p:extLst>
      <p:ext uri="{BB962C8B-B14F-4D97-AF65-F5344CB8AC3E}">
        <p14:creationId xmlns:p14="http://schemas.microsoft.com/office/powerpoint/2010/main" val="2004356852"/>
      </p:ext>
    </p:extLst>
  </p:cSld>
  <p:clrMapOvr>
    <a:masterClrMapping/>
  </p:clrMapOvr>
  <p:transition spd="slow">
    <p:cove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90782-38BC-47DB-9EAE-7971EECB627C}"/>
              </a:ext>
            </a:extLst>
          </p:cNvPr>
          <p:cNvSpPr>
            <a:spLocks noGrp="1"/>
          </p:cNvSpPr>
          <p:nvPr>
            <p:ph type="title"/>
          </p:nvPr>
        </p:nvSpPr>
        <p:spPr>
          <a:xfrm>
            <a:off x="846490" y="1004650"/>
            <a:ext cx="9124415" cy="1653210"/>
          </a:xfrm>
        </p:spPr>
        <p:txBody>
          <a:bodyPr/>
          <a:lstStyle/>
          <a:p>
            <a:r>
              <a:rPr lang="en-GB" dirty="0"/>
              <a:t>Session 3</a:t>
            </a:r>
            <a:br>
              <a:rPr lang="en-GB" dirty="0"/>
            </a:br>
            <a:r>
              <a:rPr lang="en-GB" dirty="0"/>
              <a:t>How Prospect communications work</a:t>
            </a:r>
          </a:p>
        </p:txBody>
      </p:sp>
      <p:sp>
        <p:nvSpPr>
          <p:cNvPr id="3" name="Content Placeholder 2">
            <a:extLst>
              <a:ext uri="{FF2B5EF4-FFF2-40B4-BE49-F238E27FC236}">
                <a16:creationId xmlns:a16="http://schemas.microsoft.com/office/drawing/2014/main" id="{4AA3D33E-1E37-4A8D-A873-B635233EB040}"/>
              </a:ext>
            </a:extLst>
          </p:cNvPr>
          <p:cNvSpPr>
            <a:spLocks noGrp="1"/>
          </p:cNvSpPr>
          <p:nvPr>
            <p:ph idx="1"/>
          </p:nvPr>
        </p:nvSpPr>
        <p:spPr>
          <a:xfrm>
            <a:off x="1475524" y="3293615"/>
            <a:ext cx="7760988" cy="2677413"/>
          </a:xfrm>
        </p:spPr>
        <p:txBody>
          <a:bodyPr/>
          <a:lstStyle/>
          <a:p>
            <a:r>
              <a:rPr lang="en-GB" dirty="0"/>
              <a:t>Why does it matter what branch you are in?</a:t>
            </a:r>
          </a:p>
          <a:p>
            <a:r>
              <a:rPr lang="en-GB" dirty="0"/>
              <a:t>What communications happen when a new members joins Prospect/</a:t>
            </a:r>
            <a:r>
              <a:rPr lang="en-GB" dirty="0" err="1"/>
              <a:t>Bectu</a:t>
            </a:r>
            <a:r>
              <a:rPr lang="en-GB" dirty="0"/>
              <a:t>?</a:t>
            </a:r>
          </a:p>
          <a:p>
            <a:r>
              <a:rPr lang="en-GB" dirty="0"/>
              <a:t>Structure &amp; support for branches</a:t>
            </a:r>
          </a:p>
        </p:txBody>
      </p:sp>
    </p:spTree>
    <p:extLst>
      <p:ext uri="{BB962C8B-B14F-4D97-AF65-F5344CB8AC3E}">
        <p14:creationId xmlns:p14="http://schemas.microsoft.com/office/powerpoint/2010/main" val="41795527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5" y="524723"/>
            <a:ext cx="6687971" cy="1187795"/>
          </a:xfrm>
        </p:spPr>
        <p:txBody>
          <a:bodyPr/>
          <a:lstStyle/>
          <a:p>
            <a:r>
              <a:rPr lang="en-US" dirty="0">
                <a:latin typeface="Arial"/>
                <a:cs typeface="Arial"/>
              </a:rPr>
              <a:t>A branch </a:t>
            </a:r>
          </a:p>
        </p:txBody>
      </p:sp>
      <p:sp>
        <p:nvSpPr>
          <p:cNvPr id="13" name="Rectangle 12"/>
          <p:cNvSpPr/>
          <p:nvPr/>
        </p:nvSpPr>
        <p:spPr>
          <a:xfrm>
            <a:off x="1505416" y="2044423"/>
            <a:ext cx="2339754" cy="427181"/>
          </a:xfrm>
          <a:prstGeom prst="rect">
            <a:avLst/>
          </a:prstGeom>
          <a:solidFill>
            <a:srgbClr val="0084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President/Chair</a:t>
            </a:r>
          </a:p>
        </p:txBody>
      </p:sp>
      <p:sp>
        <p:nvSpPr>
          <p:cNvPr id="14" name="Rectangle 13"/>
          <p:cNvSpPr/>
          <p:nvPr/>
        </p:nvSpPr>
        <p:spPr>
          <a:xfrm>
            <a:off x="1505416" y="2620445"/>
            <a:ext cx="2339754" cy="427181"/>
          </a:xfrm>
          <a:prstGeom prst="rect">
            <a:avLst/>
          </a:prstGeom>
          <a:solidFill>
            <a:srgbClr val="0084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Secretary</a:t>
            </a:r>
          </a:p>
        </p:txBody>
      </p:sp>
      <p:sp>
        <p:nvSpPr>
          <p:cNvPr id="15" name="Rectangle 14"/>
          <p:cNvSpPr/>
          <p:nvPr/>
        </p:nvSpPr>
        <p:spPr>
          <a:xfrm>
            <a:off x="1505416" y="3196467"/>
            <a:ext cx="2339754" cy="427181"/>
          </a:xfrm>
          <a:prstGeom prst="rect">
            <a:avLst/>
          </a:prstGeom>
          <a:solidFill>
            <a:srgbClr val="0084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Committee</a:t>
            </a:r>
          </a:p>
        </p:txBody>
      </p:sp>
      <p:graphicFrame>
        <p:nvGraphicFramePr>
          <p:cNvPr id="17" name="Diagram 16">
            <a:extLst>
              <a:ext uri="{FF2B5EF4-FFF2-40B4-BE49-F238E27FC236}">
                <a16:creationId xmlns:a16="http://schemas.microsoft.com/office/drawing/2014/main" id="{1F264969-CEF3-7D44-B3E6-23DDC1E9B2A8}"/>
              </a:ext>
            </a:extLst>
          </p:cNvPr>
          <p:cNvGraphicFramePr/>
          <p:nvPr/>
        </p:nvGraphicFramePr>
        <p:xfrm>
          <a:off x="3137010" y="1921013"/>
          <a:ext cx="5917979" cy="35819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81111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5" y="524723"/>
            <a:ext cx="6687971" cy="2458174"/>
          </a:xfrm>
        </p:spPr>
        <p:txBody>
          <a:bodyPr/>
          <a:lstStyle/>
          <a:p>
            <a:r>
              <a:rPr lang="en-GB" sz="4000" dirty="0"/>
              <a:t>What comms are important to a new member?</a:t>
            </a:r>
            <a:endParaRPr lang="en-US" sz="4000" dirty="0">
              <a:latin typeface="Arial"/>
              <a:cs typeface="Arial"/>
            </a:endParaRPr>
          </a:p>
        </p:txBody>
      </p:sp>
      <p:graphicFrame>
        <p:nvGraphicFramePr>
          <p:cNvPr id="17" name="Diagram 16">
            <a:extLst>
              <a:ext uri="{FF2B5EF4-FFF2-40B4-BE49-F238E27FC236}">
                <a16:creationId xmlns:a16="http://schemas.microsoft.com/office/drawing/2014/main" id="{1F264969-CEF3-7D44-B3E6-23DDC1E9B2A8}"/>
              </a:ext>
            </a:extLst>
          </p:cNvPr>
          <p:cNvGraphicFramePr/>
          <p:nvPr>
            <p:extLst>
              <p:ext uri="{D42A27DB-BD31-4B8C-83A1-F6EECF244321}">
                <p14:modId xmlns:p14="http://schemas.microsoft.com/office/powerpoint/2010/main" val="3420637901"/>
              </p:ext>
            </p:extLst>
          </p:nvPr>
        </p:nvGraphicFramePr>
        <p:xfrm>
          <a:off x="5104660" y="3488924"/>
          <a:ext cx="2556769" cy="27420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extLst>
              <a:ext uri="{FF2B5EF4-FFF2-40B4-BE49-F238E27FC236}">
                <a16:creationId xmlns:a16="http://schemas.microsoft.com/office/drawing/2014/main" id="{7C85C0C7-3122-4BEB-AF96-1632FFB94A92}"/>
              </a:ext>
            </a:extLst>
          </p:cNvPr>
          <p:cNvPicPr>
            <a:picLocks noChangeAspect="1"/>
          </p:cNvPicPr>
          <p:nvPr/>
        </p:nvPicPr>
        <p:blipFill>
          <a:blip r:embed="rId8"/>
          <a:stretch>
            <a:fillRect/>
          </a:stretch>
        </p:blipFill>
        <p:spPr>
          <a:xfrm>
            <a:off x="2540453" y="3807974"/>
            <a:ext cx="914479" cy="999831"/>
          </a:xfrm>
          <a:prstGeom prst="rect">
            <a:avLst/>
          </a:prstGeom>
        </p:spPr>
      </p:pic>
      <p:sp>
        <p:nvSpPr>
          <p:cNvPr id="7" name="Arrow: Left 6">
            <a:extLst>
              <a:ext uri="{FF2B5EF4-FFF2-40B4-BE49-F238E27FC236}">
                <a16:creationId xmlns:a16="http://schemas.microsoft.com/office/drawing/2014/main" id="{62D1B813-6DD7-4B05-9ACA-D4A5C50E20A2}"/>
              </a:ext>
            </a:extLst>
          </p:cNvPr>
          <p:cNvSpPr/>
          <p:nvPr/>
        </p:nvSpPr>
        <p:spPr>
          <a:xfrm>
            <a:off x="3755254" y="4225771"/>
            <a:ext cx="1129329" cy="582286"/>
          </a:xfrm>
          <a:prstGeom prst="lef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152529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82AC3-6EB6-4C4B-AE73-9D0D1FCB205E}"/>
              </a:ext>
            </a:extLst>
          </p:cNvPr>
          <p:cNvSpPr>
            <a:spLocks noGrp="1"/>
          </p:cNvSpPr>
          <p:nvPr>
            <p:ph type="title"/>
          </p:nvPr>
        </p:nvSpPr>
        <p:spPr/>
        <p:txBody>
          <a:bodyPr/>
          <a:lstStyle/>
          <a:p>
            <a:r>
              <a:rPr kumimoji="0" lang="en-GB" sz="3600" b="1" i="0" u="none" strike="noStrike" kern="1200" cap="none" spc="0" normalizeH="0" baseline="0" noProof="0" dirty="0">
                <a:ln>
                  <a:noFill/>
                </a:ln>
                <a:solidFill>
                  <a:srgbClr val="28292B"/>
                </a:solidFill>
                <a:effectLst/>
                <a:uLnTx/>
                <a:uFillTx/>
                <a:latin typeface="Arial" charset="0"/>
                <a:cs typeface="Arial" charset="0"/>
              </a:rPr>
              <a:t>Good Communications are two way</a:t>
            </a:r>
            <a:endParaRPr lang="en-GB" dirty="0"/>
          </a:p>
        </p:txBody>
      </p:sp>
      <p:sp>
        <p:nvSpPr>
          <p:cNvPr id="3" name="Content Placeholder 2">
            <a:extLst>
              <a:ext uri="{FF2B5EF4-FFF2-40B4-BE49-F238E27FC236}">
                <a16:creationId xmlns:a16="http://schemas.microsoft.com/office/drawing/2014/main" id="{5E11047B-438F-4C02-AED4-C366F21CC841}"/>
              </a:ext>
            </a:extLst>
          </p:cNvPr>
          <p:cNvSpPr>
            <a:spLocks noGrp="1"/>
          </p:cNvSpPr>
          <p:nvPr>
            <p:ph idx="1"/>
          </p:nvPr>
        </p:nvSpPr>
        <p:spPr/>
        <p:txBody>
          <a:bodyPr/>
          <a:lstStyle/>
          <a:p>
            <a:r>
              <a:rPr lang="en-GB" sz="2800" dirty="0"/>
              <a:t>What do you need to know from members?</a:t>
            </a:r>
          </a:p>
          <a:p>
            <a:r>
              <a:rPr lang="en-GB" sz="2800" dirty="0"/>
              <a:t>How can you get this information?</a:t>
            </a:r>
          </a:p>
          <a:p>
            <a:r>
              <a:rPr lang="en-GB" sz="2800" dirty="0"/>
              <a:t>What will be your ‘foghorn message’ to member to get them to engage?</a:t>
            </a:r>
          </a:p>
          <a:p>
            <a:r>
              <a:rPr lang="en-GB" sz="2800" dirty="0"/>
              <a:t>How can members contribute?</a:t>
            </a:r>
            <a:endParaRPr lang="en-GB" dirty="0"/>
          </a:p>
          <a:p>
            <a:endParaRPr lang="en-GB" dirty="0"/>
          </a:p>
        </p:txBody>
      </p:sp>
    </p:spTree>
    <p:extLst>
      <p:ext uri="{BB962C8B-B14F-4D97-AF65-F5344CB8AC3E}">
        <p14:creationId xmlns:p14="http://schemas.microsoft.com/office/powerpoint/2010/main" val="23121497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C4E6C-4EDF-4DD3-BEA3-B58DD918B1AE}"/>
              </a:ext>
            </a:extLst>
          </p:cNvPr>
          <p:cNvSpPr>
            <a:spLocks noGrp="1"/>
          </p:cNvSpPr>
          <p:nvPr>
            <p:ph type="title"/>
          </p:nvPr>
        </p:nvSpPr>
        <p:spPr/>
        <p:txBody>
          <a:bodyPr/>
          <a:lstStyle/>
          <a:p>
            <a:r>
              <a:rPr lang="en-GB" dirty="0"/>
              <a:t>Session 4</a:t>
            </a:r>
            <a:br>
              <a:rPr lang="en-GB" dirty="0"/>
            </a:br>
            <a:r>
              <a:rPr lang="en-GB" dirty="0"/>
              <a:t>Types of Communication Rep</a:t>
            </a:r>
          </a:p>
        </p:txBody>
      </p:sp>
      <p:sp>
        <p:nvSpPr>
          <p:cNvPr id="3" name="Content Placeholder 2">
            <a:extLst>
              <a:ext uri="{FF2B5EF4-FFF2-40B4-BE49-F238E27FC236}">
                <a16:creationId xmlns:a16="http://schemas.microsoft.com/office/drawing/2014/main" id="{A9A0248A-D812-42A3-ACEC-3CCF529CE89F}"/>
              </a:ext>
            </a:extLst>
          </p:cNvPr>
          <p:cNvSpPr>
            <a:spLocks noGrp="1"/>
          </p:cNvSpPr>
          <p:nvPr>
            <p:ph idx="1"/>
          </p:nvPr>
        </p:nvSpPr>
        <p:spPr/>
        <p:txBody>
          <a:bodyPr/>
          <a:lstStyle/>
          <a:p>
            <a:r>
              <a:rPr lang="en-GB" dirty="0"/>
              <a:t>Branch officer roles – Secretary/convenor/president</a:t>
            </a:r>
          </a:p>
          <a:p>
            <a:r>
              <a:rPr lang="en-GB" dirty="0"/>
              <a:t>Membership and recruitment secretary</a:t>
            </a:r>
          </a:p>
          <a:p>
            <a:r>
              <a:rPr lang="en-GB" dirty="0"/>
              <a:t>Communication rep</a:t>
            </a:r>
          </a:p>
          <a:p>
            <a:r>
              <a:rPr lang="en-GB" dirty="0" err="1"/>
              <a:t>Ebranch</a:t>
            </a:r>
            <a:r>
              <a:rPr lang="en-GB" dirty="0"/>
              <a:t> administrator</a:t>
            </a:r>
          </a:p>
          <a:p>
            <a:r>
              <a:rPr lang="en-GB" dirty="0"/>
              <a:t>Comms administrator</a:t>
            </a:r>
          </a:p>
        </p:txBody>
      </p:sp>
    </p:spTree>
    <p:extLst>
      <p:ext uri="{BB962C8B-B14F-4D97-AF65-F5344CB8AC3E}">
        <p14:creationId xmlns:p14="http://schemas.microsoft.com/office/powerpoint/2010/main" val="2962881770"/>
      </p:ext>
    </p:extLst>
  </p:cSld>
  <p:clrMapOvr>
    <a:masterClrMapping/>
  </p:clrMapOvr>
</p:sld>
</file>

<file path=ppt/theme/theme1.xml><?xml version="1.0" encoding="utf-8"?>
<a:theme xmlns:a="http://schemas.openxmlformats.org/drawingml/2006/main" name="Theme1">
  <a:themeElements>
    <a:clrScheme name="Prospect-Bectu">
      <a:dk1>
        <a:srgbClr val="000000"/>
      </a:dk1>
      <a:lt1>
        <a:srgbClr val="FFFFFF"/>
      </a:lt1>
      <a:dk2>
        <a:srgbClr val="000000"/>
      </a:dk2>
      <a:lt2>
        <a:srgbClr val="EBEBEB"/>
      </a:lt2>
      <a:accent1>
        <a:srgbClr val="D20071"/>
      </a:accent1>
      <a:accent2>
        <a:srgbClr val="F1861C"/>
      </a:accent2>
      <a:accent3>
        <a:srgbClr val="FFCD00"/>
      </a:accent3>
      <a:accent4>
        <a:srgbClr val="078375"/>
      </a:accent4>
      <a:accent5>
        <a:srgbClr val="009D66"/>
      </a:accent5>
      <a:accent6>
        <a:srgbClr val="F299C1"/>
      </a:accent6>
      <a:hlink>
        <a:srgbClr val="D20071"/>
      </a:hlink>
      <a:folHlink>
        <a:srgbClr val="D2007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Theme1" id="{C0529B70-00D0-4F60-A705-7F3E39ACC75B}" vid="{DF6F6FF5-8BF0-4736-B8FF-E8A564305CC3}"/>
    </a:ext>
  </a:extLst>
</a:theme>
</file>

<file path=ppt/theme/theme2.xml><?xml version="1.0" encoding="utf-8"?>
<a:theme xmlns:a="http://schemas.openxmlformats.org/drawingml/2006/main" name="1_Theme1">
  <a:themeElements>
    <a:clrScheme name="Prospect-Bectu">
      <a:dk1>
        <a:srgbClr val="000000"/>
      </a:dk1>
      <a:lt1>
        <a:srgbClr val="FFFFFF"/>
      </a:lt1>
      <a:dk2>
        <a:srgbClr val="000000"/>
      </a:dk2>
      <a:lt2>
        <a:srgbClr val="EBEBEB"/>
      </a:lt2>
      <a:accent1>
        <a:srgbClr val="D20071"/>
      </a:accent1>
      <a:accent2>
        <a:srgbClr val="F1861C"/>
      </a:accent2>
      <a:accent3>
        <a:srgbClr val="FFCD00"/>
      </a:accent3>
      <a:accent4>
        <a:srgbClr val="078375"/>
      </a:accent4>
      <a:accent5>
        <a:srgbClr val="009D66"/>
      </a:accent5>
      <a:accent6>
        <a:srgbClr val="F299C1"/>
      </a:accent6>
      <a:hlink>
        <a:srgbClr val="D20071"/>
      </a:hlink>
      <a:folHlink>
        <a:srgbClr val="D2007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Prospect-Bectu-theme" id="{2EFA9355-B15C-5640-A932-24E9B7F024C7}" vid="{93BF297F-3784-2A40-9215-0E44D9E6811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8D7AC766A08B146B6390D5D437781FB" ma:contentTypeVersion="17" ma:contentTypeDescription="Create a new document." ma:contentTypeScope="" ma:versionID="24fe558849793e662d7d7eebf1b75702">
  <xsd:schema xmlns:xsd="http://www.w3.org/2001/XMLSchema" xmlns:xs="http://www.w3.org/2001/XMLSchema" xmlns:p="http://schemas.microsoft.com/office/2006/metadata/properties" xmlns:ns2="0ecf5486-e989-4379-bfee-e9488933998c" xmlns:ns3="95c4e850-32b5-4d18-96f2-9b7a5c16f8c4" targetNamespace="http://schemas.microsoft.com/office/2006/metadata/properties" ma:root="true" ma:fieldsID="ca56c0d6492fceb5f6329b408abb0655" ns2:_="" ns3:_="">
    <xsd:import namespace="0ecf5486-e989-4379-bfee-e9488933998c"/>
    <xsd:import namespace="95c4e850-32b5-4d18-96f2-9b7a5c16f8c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ServiceSearchPropertie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ecf5486-e989-4379-bfee-e9488933998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ddb10955-4951-4066-b3c1-96eb136e60ed"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5c4e850-32b5-4d18-96f2-9b7a5c16f8c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88009270-4462-4200-a448-d84ec13952d8}" ma:internalName="TaxCatchAll" ma:showField="CatchAllData" ma:web="95c4e850-32b5-4d18-96f2-9b7a5c16f8c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ecf5486-e989-4379-bfee-e9488933998c">
      <Terms xmlns="http://schemas.microsoft.com/office/infopath/2007/PartnerControls"/>
    </lcf76f155ced4ddcb4097134ff3c332f>
    <TaxCatchAll xmlns="95c4e850-32b5-4d18-96f2-9b7a5c16f8c4" xsi:nil="true"/>
  </documentManagement>
</p:properties>
</file>

<file path=customXml/itemProps1.xml><?xml version="1.0" encoding="utf-8"?>
<ds:datastoreItem xmlns:ds="http://schemas.openxmlformats.org/officeDocument/2006/customXml" ds:itemID="{748654E8-BCFC-46F4-876B-FE6E3DEA685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ecf5486-e989-4379-bfee-e9488933998c"/>
    <ds:schemaRef ds:uri="95c4e850-32b5-4d18-96f2-9b7a5c16f8c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38D0922-0A09-4114-B948-613EB7BEA8AF}">
  <ds:schemaRefs>
    <ds:schemaRef ds:uri="http://schemas.microsoft.com/sharepoint/v3/contenttype/forms"/>
  </ds:schemaRefs>
</ds:datastoreItem>
</file>

<file path=customXml/itemProps3.xml><?xml version="1.0" encoding="utf-8"?>
<ds:datastoreItem xmlns:ds="http://schemas.openxmlformats.org/officeDocument/2006/customXml" ds:itemID="{6D5ADA94-2F96-491A-979A-728516A9C432}">
  <ds:schemaRefs>
    <ds:schemaRef ds:uri="0ecf5486-e989-4379-bfee-e9488933998c"/>
    <ds:schemaRef ds:uri="http://schemas.microsoft.com/office/2006/documentManagement/types"/>
    <ds:schemaRef ds:uri="http://schemas.microsoft.com/office/infopath/2007/PartnerControls"/>
    <ds:schemaRef ds:uri="http://purl.org/dc/terms/"/>
    <ds:schemaRef ds:uri="http://purl.org/dc/elements/1.1/"/>
    <ds:schemaRef ds:uri="http://schemas.microsoft.com/office/2006/metadata/properties"/>
    <ds:schemaRef ds:uri="http://schemas.openxmlformats.org/package/2006/metadata/core-properties"/>
    <ds:schemaRef ds:uri="http://www.w3.org/XML/1998/namespace"/>
    <ds:schemaRef ds:uri="http://purl.org/dc/dcmitype/"/>
    <ds:schemaRef ds:uri="95c4e850-32b5-4d18-96f2-9b7a5c16f8c4"/>
  </ds:schemaRefs>
</ds:datastoreItem>
</file>

<file path=docProps/app.xml><?xml version="1.0" encoding="utf-8"?>
<Properties xmlns="http://schemas.openxmlformats.org/officeDocument/2006/extended-properties" xmlns:vt="http://schemas.openxmlformats.org/officeDocument/2006/docPropsVTypes">
  <Template>Theme1</Template>
  <TotalTime>8927</TotalTime>
  <Words>2816</Words>
  <Application>Microsoft Office PowerPoint</Application>
  <PresentationFormat>Widescreen</PresentationFormat>
  <Paragraphs>304</Paragraphs>
  <Slides>36</Slides>
  <Notes>28</Notes>
  <HiddenSlides>4</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36</vt:i4>
      </vt:variant>
    </vt:vector>
  </HeadingPairs>
  <TitlesOfParts>
    <vt:vector size="42" baseType="lpstr">
      <vt:lpstr>Arial</vt:lpstr>
      <vt:lpstr>Calibri</vt:lpstr>
      <vt:lpstr>Symbol</vt:lpstr>
      <vt:lpstr>Wingdings 3</vt:lpstr>
      <vt:lpstr>Theme1</vt:lpstr>
      <vt:lpstr>1_Theme1</vt:lpstr>
      <vt:lpstr>Effective communications  for union reps</vt:lpstr>
      <vt:lpstr>Learning Outcomes</vt:lpstr>
      <vt:lpstr>   Session 1 Activity A</vt:lpstr>
      <vt:lpstr>Session 2 Activity B</vt:lpstr>
      <vt:lpstr>Session 3 How Prospect communications work</vt:lpstr>
      <vt:lpstr>A branch </vt:lpstr>
      <vt:lpstr>What comms are important to a new member?</vt:lpstr>
      <vt:lpstr>Good Communications are two way</vt:lpstr>
      <vt:lpstr>Session 4 Types of Communication Rep</vt:lpstr>
      <vt:lpstr>Activity C part 1 What do effective communications look like?</vt:lpstr>
      <vt:lpstr>Activity C part 2</vt:lpstr>
      <vt:lpstr>Things to remember</vt:lpstr>
      <vt:lpstr>Code of Practice</vt:lpstr>
      <vt:lpstr>GDPR – 7 principles</vt:lpstr>
      <vt:lpstr>GDPR Individual rights &amp; direct marketing. </vt:lpstr>
      <vt:lpstr>Activity D </vt:lpstr>
      <vt:lpstr>Break</vt:lpstr>
      <vt:lpstr>Session 5  Common forms of union communication.</vt:lpstr>
      <vt:lpstr>Prospect Websites: member site </vt:lpstr>
      <vt:lpstr>Prospect Websites: public site </vt:lpstr>
      <vt:lpstr>Your Websites: </vt:lpstr>
      <vt:lpstr>Union Inductions</vt:lpstr>
      <vt:lpstr>Recap</vt:lpstr>
      <vt:lpstr>What do effective communications look like:</vt:lpstr>
      <vt:lpstr>Social Media: best practice</vt:lpstr>
      <vt:lpstr> 4 steps</vt:lpstr>
      <vt:lpstr>Accessibility</vt:lpstr>
      <vt:lpstr>Social Media </vt:lpstr>
      <vt:lpstr>Surveys and getting your voice heard</vt:lpstr>
      <vt:lpstr>Creating newsletters </vt:lpstr>
      <vt:lpstr>Activity E Storywriting</vt:lpstr>
      <vt:lpstr>Recap Communications and the rep role</vt:lpstr>
      <vt:lpstr>Union influence &amp; the comms rep role.</vt:lpstr>
      <vt:lpstr>Next steps What is your branch up to?</vt:lpstr>
      <vt:lpstr>Plan of action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ATSS Day 1</dc:title>
  <dc:creator>Robert Lauder</dc:creator>
  <cp:lastModifiedBy>Kathryn Sharratt</cp:lastModifiedBy>
  <cp:revision>232</cp:revision>
  <dcterms:created xsi:type="dcterms:W3CDTF">2021-03-08T09:34:21Z</dcterms:created>
  <dcterms:modified xsi:type="dcterms:W3CDTF">2024-11-08T13:37:43Z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0x010100D8D7AC766A08B146B6390D5D437781FB</vt:lpwstr>
  </property>
  <property fmtid="{D5CDD505-2E9C-101B-9397-08002B2CF9AE}" pid="3" name="MediaServiceImageTags">
    <vt:lpwstr/>
  </property>
</Properties>
</file>